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notesMasterIdLst>
    <p:notesMasterId r:id="rId23"/>
  </p:notesMasterIdLst>
  <p:sldIdLst>
    <p:sldId id="348" r:id="rId4"/>
    <p:sldId id="257" r:id="rId5"/>
    <p:sldId id="316" r:id="rId6"/>
    <p:sldId id="317" r:id="rId7"/>
    <p:sldId id="318" r:id="rId8"/>
    <p:sldId id="346" r:id="rId9"/>
    <p:sldId id="319" r:id="rId10"/>
    <p:sldId id="320" r:id="rId11"/>
    <p:sldId id="321" r:id="rId12"/>
    <p:sldId id="322" r:id="rId13"/>
    <p:sldId id="347" r:id="rId14"/>
    <p:sldId id="323" r:id="rId15"/>
    <p:sldId id="260" r:id="rId16"/>
    <p:sldId id="261" r:id="rId17"/>
    <p:sldId id="266" r:id="rId18"/>
    <p:sldId id="262" r:id="rId19"/>
    <p:sldId id="263" r:id="rId20"/>
    <p:sldId id="265" r:id="rId21"/>
    <p:sldId id="258"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9FF"/>
    <a:srgbClr val="FF33CC"/>
    <a:srgbClr val="0000FF"/>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8" d="100"/>
          <a:sy n="58" d="100"/>
        </p:scale>
        <p:origin x="80" y="1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2.png>
</file>

<file path=ppt/media/image20.png>
</file>

<file path=ppt/media/image21.png>
</file>

<file path=ppt/media/image22.png>
</file>

<file path=ppt/media/image23.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5D077F-CBCE-4374-9933-71A316578B6B}" type="datetimeFigureOut">
              <a:rPr lang="zh-CN" altLang="en-US" smtClean="0"/>
              <a:t>2020/4/23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B36169-0173-4606-A84B-0C19C210CB1B}" type="slidenum">
              <a:rPr lang="zh-CN" altLang="en-US" smtClean="0"/>
              <a:t>‹#›</a:t>
            </a:fld>
            <a:endParaRPr lang="zh-CN" altLang="en-US"/>
          </a:p>
        </p:txBody>
      </p:sp>
    </p:spTree>
    <p:extLst>
      <p:ext uri="{BB962C8B-B14F-4D97-AF65-F5344CB8AC3E}">
        <p14:creationId xmlns:p14="http://schemas.microsoft.com/office/powerpoint/2010/main" val="2256974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FB36169-0173-4606-A84B-0C19C210CB1B}" type="slidenum">
              <a:rPr lang="zh-CN" altLang="en-US" smtClean="0"/>
              <a:t>4</a:t>
            </a:fld>
            <a:endParaRPr lang="zh-CN" altLang="en-US"/>
          </a:p>
        </p:txBody>
      </p:sp>
    </p:spTree>
    <p:extLst>
      <p:ext uri="{BB962C8B-B14F-4D97-AF65-F5344CB8AC3E}">
        <p14:creationId xmlns:p14="http://schemas.microsoft.com/office/powerpoint/2010/main" val="1834886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5A161C-0177-4764-992A-32F0F9A4DFA1}"/>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FC6F2B7-F220-4A27-9C8B-67A94304BB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254E226-5276-401C-B1CE-A2BB5B787545}"/>
              </a:ext>
            </a:extLst>
          </p:cNvPr>
          <p:cNvSpPr>
            <a:spLocks noGrp="1"/>
          </p:cNvSpPr>
          <p:nvPr>
            <p:ph type="dt" sz="half" idx="10"/>
          </p:nvPr>
        </p:nvSpPr>
        <p:spPr/>
        <p:txBody>
          <a:bodyPr/>
          <a:lstStyle/>
          <a:p>
            <a:fld id="{2E189597-5929-4629-AE63-0D8298649279}" type="datetimeFigureOut">
              <a:rPr lang="zh-CN" altLang="en-US" smtClean="0"/>
              <a:t>2020/4/23</a:t>
            </a:fld>
            <a:endParaRPr lang="zh-CN" altLang="en-US"/>
          </a:p>
        </p:txBody>
      </p:sp>
      <p:sp>
        <p:nvSpPr>
          <p:cNvPr id="5" name="页脚占位符 4">
            <a:extLst>
              <a:ext uri="{FF2B5EF4-FFF2-40B4-BE49-F238E27FC236}">
                <a16:creationId xmlns:a16="http://schemas.microsoft.com/office/drawing/2014/main" id="{74DAE060-330C-43CA-9806-CB574FC14E1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01523EC-2B43-4D85-9412-7FBB24014350}"/>
              </a:ext>
            </a:extLst>
          </p:cNvPr>
          <p:cNvSpPr>
            <a:spLocks noGrp="1"/>
          </p:cNvSpPr>
          <p:nvPr>
            <p:ph type="sldNum" sz="quarter" idx="12"/>
          </p:nvPr>
        </p:nvSpPr>
        <p:spPr/>
        <p:txBody>
          <a:body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37429106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A82767-9848-49E1-A168-935B67A7C693}"/>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A3721C0-184A-4F89-97C2-FF31ABA14F7E}"/>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BF27F30-44D3-45B4-A274-4F5963EE7674}"/>
              </a:ext>
            </a:extLst>
          </p:cNvPr>
          <p:cNvSpPr>
            <a:spLocks noGrp="1"/>
          </p:cNvSpPr>
          <p:nvPr>
            <p:ph type="dt" sz="half" idx="10"/>
          </p:nvPr>
        </p:nvSpPr>
        <p:spPr/>
        <p:txBody>
          <a:bodyPr/>
          <a:lstStyle/>
          <a:p>
            <a:fld id="{2E189597-5929-4629-AE63-0D8298649279}" type="datetimeFigureOut">
              <a:rPr lang="zh-CN" altLang="en-US" smtClean="0"/>
              <a:t>2020/4/23</a:t>
            </a:fld>
            <a:endParaRPr lang="zh-CN" altLang="en-US"/>
          </a:p>
        </p:txBody>
      </p:sp>
      <p:sp>
        <p:nvSpPr>
          <p:cNvPr id="5" name="页脚占位符 4">
            <a:extLst>
              <a:ext uri="{FF2B5EF4-FFF2-40B4-BE49-F238E27FC236}">
                <a16:creationId xmlns:a16="http://schemas.microsoft.com/office/drawing/2014/main" id="{9F2BB235-69B3-4CCC-8872-22497D32E1A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F6D8F92-4C22-482C-B315-08A9DB20D0B2}"/>
              </a:ext>
            </a:extLst>
          </p:cNvPr>
          <p:cNvSpPr>
            <a:spLocks noGrp="1"/>
          </p:cNvSpPr>
          <p:nvPr>
            <p:ph type="sldNum" sz="quarter" idx="12"/>
          </p:nvPr>
        </p:nvSpPr>
        <p:spPr/>
        <p:txBody>
          <a:body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119644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7978C4B-3ECD-4FCC-ADFF-A36EAD5D441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1D3C7EB-729C-45CF-8717-4460160FC078}"/>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38ADEB1-3F82-4A62-BE63-F72BBA90BE9B}"/>
              </a:ext>
            </a:extLst>
          </p:cNvPr>
          <p:cNvSpPr>
            <a:spLocks noGrp="1"/>
          </p:cNvSpPr>
          <p:nvPr>
            <p:ph type="dt" sz="half" idx="10"/>
          </p:nvPr>
        </p:nvSpPr>
        <p:spPr/>
        <p:txBody>
          <a:bodyPr/>
          <a:lstStyle/>
          <a:p>
            <a:fld id="{2E189597-5929-4629-AE63-0D8298649279}" type="datetimeFigureOut">
              <a:rPr lang="zh-CN" altLang="en-US" smtClean="0"/>
              <a:t>2020/4/23</a:t>
            </a:fld>
            <a:endParaRPr lang="zh-CN" altLang="en-US"/>
          </a:p>
        </p:txBody>
      </p:sp>
      <p:sp>
        <p:nvSpPr>
          <p:cNvPr id="5" name="页脚占位符 4">
            <a:extLst>
              <a:ext uri="{FF2B5EF4-FFF2-40B4-BE49-F238E27FC236}">
                <a16:creationId xmlns:a16="http://schemas.microsoft.com/office/drawing/2014/main" id="{95185E26-C0A5-4152-B768-2D6F986817E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D842359-BE13-4987-8619-D9FFE22F0DCC}"/>
              </a:ext>
            </a:extLst>
          </p:cNvPr>
          <p:cNvSpPr>
            <a:spLocks noGrp="1"/>
          </p:cNvSpPr>
          <p:nvPr>
            <p:ph type="sldNum" sz="quarter" idx="12"/>
          </p:nvPr>
        </p:nvSpPr>
        <p:spPr/>
        <p:txBody>
          <a:body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42867546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9D3089-5A69-410C-BABE-2D69956FED8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29BC74C-5E26-4D4E-89FD-0EFED7CBB4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654971CF-72E2-4AEB-8028-8CFD82F2D957}"/>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48589717-5222-471B-8EC8-C589C427560A}"/>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C2693585-3B37-45F9-8BBA-D1C8575B1D76}"/>
              </a:ext>
            </a:extLst>
          </p:cNvPr>
          <p:cNvSpPr>
            <a:spLocks noGrp="1"/>
          </p:cNvSpPr>
          <p:nvPr>
            <p:ph type="sldNum" sz="quarter" idx="12"/>
          </p:nvPr>
        </p:nvSpPr>
        <p:spPr/>
        <p:txBody>
          <a:bodyPr/>
          <a:lstStyle>
            <a:lvl1pPr>
              <a:defRPr/>
            </a:lvl1pPr>
          </a:lstStyle>
          <a:p>
            <a:fld id="{4334BE7A-1676-497E-9B97-07B7F08F3B0E}" type="slidenum">
              <a:rPr lang="en-US" altLang="zh-CN"/>
              <a:pPr/>
              <a:t>‹#›</a:t>
            </a:fld>
            <a:endParaRPr lang="en-US" altLang="zh-CN"/>
          </a:p>
        </p:txBody>
      </p:sp>
    </p:spTree>
    <p:extLst>
      <p:ext uri="{BB962C8B-B14F-4D97-AF65-F5344CB8AC3E}">
        <p14:creationId xmlns:p14="http://schemas.microsoft.com/office/powerpoint/2010/main" val="2247610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2B0731-FD7D-49D8-AA17-4B78B044580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52C61C7-25AA-46BB-9798-AF88F038430F}"/>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DA3DA98-32DB-40B5-B2DC-E10C4CBAD026}"/>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EA6595F7-1E92-46D3-AC52-43A55787E48A}"/>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F9051451-F3DB-4C86-B93E-FE547500AD18}"/>
              </a:ext>
            </a:extLst>
          </p:cNvPr>
          <p:cNvSpPr>
            <a:spLocks noGrp="1"/>
          </p:cNvSpPr>
          <p:nvPr>
            <p:ph type="sldNum" sz="quarter" idx="12"/>
          </p:nvPr>
        </p:nvSpPr>
        <p:spPr/>
        <p:txBody>
          <a:bodyPr/>
          <a:lstStyle>
            <a:lvl1pPr>
              <a:defRPr/>
            </a:lvl1pPr>
          </a:lstStyle>
          <a:p>
            <a:fld id="{E68BF8F0-0D83-46E0-A355-3C680BDCA0F1}" type="slidenum">
              <a:rPr lang="en-US" altLang="zh-CN"/>
              <a:pPr/>
              <a:t>‹#›</a:t>
            </a:fld>
            <a:endParaRPr lang="en-US" altLang="zh-CN"/>
          </a:p>
        </p:txBody>
      </p:sp>
    </p:spTree>
    <p:extLst>
      <p:ext uri="{BB962C8B-B14F-4D97-AF65-F5344CB8AC3E}">
        <p14:creationId xmlns:p14="http://schemas.microsoft.com/office/powerpoint/2010/main" val="7591932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96F61E-144C-4127-8443-B87A3D6DCC9D}"/>
              </a:ext>
            </a:extLst>
          </p:cNvPr>
          <p:cNvSpPr>
            <a:spLocks noGrp="1"/>
          </p:cNvSpPr>
          <p:nvPr>
            <p:ph type="title"/>
          </p:nvPr>
        </p:nvSpPr>
        <p:spPr>
          <a:xfrm>
            <a:off x="831851" y="1709739"/>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E8E6860-65D9-4408-A781-B87633A9C3BB}"/>
              </a:ext>
            </a:extLst>
          </p:cNvPr>
          <p:cNvSpPr>
            <a:spLocks noGrp="1"/>
          </p:cNvSpPr>
          <p:nvPr>
            <p:ph type="body" idx="1"/>
          </p:nvPr>
        </p:nvSpPr>
        <p:spPr>
          <a:xfrm>
            <a:off x="831851" y="4589464"/>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F2A5911-2EDB-43D8-9314-D9808A0DECA2}"/>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FAA111BD-6D98-468C-B3E2-71A346DC4E3D}"/>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A48F7A84-E87A-47D4-9C86-8DF7B3C837ED}"/>
              </a:ext>
            </a:extLst>
          </p:cNvPr>
          <p:cNvSpPr>
            <a:spLocks noGrp="1"/>
          </p:cNvSpPr>
          <p:nvPr>
            <p:ph type="sldNum" sz="quarter" idx="12"/>
          </p:nvPr>
        </p:nvSpPr>
        <p:spPr/>
        <p:txBody>
          <a:bodyPr/>
          <a:lstStyle>
            <a:lvl1pPr>
              <a:defRPr/>
            </a:lvl1pPr>
          </a:lstStyle>
          <a:p>
            <a:fld id="{1C699E10-E569-4D88-879D-B745CBF37B7E}" type="slidenum">
              <a:rPr lang="en-US" altLang="zh-CN"/>
              <a:pPr/>
              <a:t>‹#›</a:t>
            </a:fld>
            <a:endParaRPr lang="en-US" altLang="zh-CN"/>
          </a:p>
        </p:txBody>
      </p:sp>
    </p:spTree>
    <p:extLst>
      <p:ext uri="{BB962C8B-B14F-4D97-AF65-F5344CB8AC3E}">
        <p14:creationId xmlns:p14="http://schemas.microsoft.com/office/powerpoint/2010/main" val="16684007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73851D-6CFF-4AFA-96F7-9EBA8A3EFD0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A0520E-733B-4AED-A3E4-4DCCA733C37B}"/>
              </a:ext>
            </a:extLst>
          </p:cNvPr>
          <p:cNvSpPr>
            <a:spLocks noGrp="1"/>
          </p:cNvSpPr>
          <p:nvPr>
            <p:ph sz="half" idx="1"/>
          </p:nvPr>
        </p:nvSpPr>
        <p:spPr>
          <a:xfrm>
            <a:off x="609600" y="1600201"/>
            <a:ext cx="5384800" cy="452596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A84BA9B0-568A-462D-AE1A-07F44757B819}"/>
              </a:ext>
            </a:extLst>
          </p:cNvPr>
          <p:cNvSpPr>
            <a:spLocks noGrp="1"/>
          </p:cNvSpPr>
          <p:nvPr>
            <p:ph sz="half" idx="2"/>
          </p:nvPr>
        </p:nvSpPr>
        <p:spPr>
          <a:xfrm>
            <a:off x="6197600" y="1600201"/>
            <a:ext cx="5384800" cy="452596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8ED2A4F-E4D9-4C13-828F-2BBBA840E564}"/>
              </a:ext>
            </a:extLst>
          </p:cNvPr>
          <p:cNvSpPr>
            <a:spLocks noGrp="1"/>
          </p:cNvSpPr>
          <p:nvPr>
            <p:ph type="dt" sz="half" idx="10"/>
          </p:nvPr>
        </p:nvSpPr>
        <p:spPr/>
        <p:txBody>
          <a:bodyPr/>
          <a:lstStyle>
            <a:lvl1pPr>
              <a:defRPr/>
            </a:lvl1pPr>
          </a:lstStyle>
          <a:p>
            <a:endParaRPr lang="en-US" altLang="zh-CN"/>
          </a:p>
        </p:txBody>
      </p:sp>
      <p:sp>
        <p:nvSpPr>
          <p:cNvPr id="6" name="页脚占位符 5">
            <a:extLst>
              <a:ext uri="{FF2B5EF4-FFF2-40B4-BE49-F238E27FC236}">
                <a16:creationId xmlns:a16="http://schemas.microsoft.com/office/drawing/2014/main" id="{BB227A95-1612-4D2B-9145-935029D33448}"/>
              </a:ext>
            </a:extLst>
          </p:cNvPr>
          <p:cNvSpPr>
            <a:spLocks noGrp="1"/>
          </p:cNvSpPr>
          <p:nvPr>
            <p:ph type="ftr" sz="quarter" idx="11"/>
          </p:nvPr>
        </p:nvSpPr>
        <p:spPr/>
        <p:txBody>
          <a:bodyPr/>
          <a:lstStyle>
            <a:lvl1pPr>
              <a:defRPr/>
            </a:lvl1pPr>
          </a:lstStyle>
          <a:p>
            <a:endParaRPr lang="en-US" altLang="zh-CN"/>
          </a:p>
        </p:txBody>
      </p:sp>
      <p:sp>
        <p:nvSpPr>
          <p:cNvPr id="7" name="灯片编号占位符 6">
            <a:extLst>
              <a:ext uri="{FF2B5EF4-FFF2-40B4-BE49-F238E27FC236}">
                <a16:creationId xmlns:a16="http://schemas.microsoft.com/office/drawing/2014/main" id="{EB8A029A-D077-4D52-BB67-00BE1C427091}"/>
              </a:ext>
            </a:extLst>
          </p:cNvPr>
          <p:cNvSpPr>
            <a:spLocks noGrp="1"/>
          </p:cNvSpPr>
          <p:nvPr>
            <p:ph type="sldNum" sz="quarter" idx="12"/>
          </p:nvPr>
        </p:nvSpPr>
        <p:spPr/>
        <p:txBody>
          <a:bodyPr/>
          <a:lstStyle>
            <a:lvl1pPr>
              <a:defRPr/>
            </a:lvl1pPr>
          </a:lstStyle>
          <a:p>
            <a:fld id="{8577D717-6C25-427F-A220-42D2C9E10295}" type="slidenum">
              <a:rPr lang="en-US" altLang="zh-CN"/>
              <a:pPr/>
              <a:t>‹#›</a:t>
            </a:fld>
            <a:endParaRPr lang="en-US" altLang="zh-CN"/>
          </a:p>
        </p:txBody>
      </p:sp>
    </p:spTree>
    <p:extLst>
      <p:ext uri="{BB962C8B-B14F-4D97-AF65-F5344CB8AC3E}">
        <p14:creationId xmlns:p14="http://schemas.microsoft.com/office/powerpoint/2010/main" val="37300074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1F9B18-2B15-4371-A1CD-4E583D59B240}"/>
              </a:ext>
            </a:extLst>
          </p:cNvPr>
          <p:cNvSpPr>
            <a:spLocks noGrp="1"/>
          </p:cNvSpPr>
          <p:nvPr>
            <p:ph type="title"/>
          </p:nvPr>
        </p:nvSpPr>
        <p:spPr>
          <a:xfrm>
            <a:off x="840317" y="365126"/>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28E9672-36CE-484D-A795-9733157AAED2}"/>
              </a:ext>
            </a:extLst>
          </p:cNvPr>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0C80F7C-60AE-4EFF-ABA3-107C22730562}"/>
              </a:ext>
            </a:extLst>
          </p:cNvPr>
          <p:cNvSpPr>
            <a:spLocks noGrp="1"/>
          </p:cNvSpPr>
          <p:nvPr>
            <p:ph sz="half" idx="2"/>
          </p:nvPr>
        </p:nvSpPr>
        <p:spPr>
          <a:xfrm>
            <a:off x="840318" y="2505075"/>
            <a:ext cx="5158316"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CB2E1640-B23C-45F2-BC8F-E0FE1CA56C79}"/>
              </a:ext>
            </a:extLst>
          </p:cNvPr>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69AE2E5-C812-43E3-8872-F39F90265224}"/>
              </a:ext>
            </a:extLst>
          </p:cNvPr>
          <p:cNvSpPr>
            <a:spLocks noGrp="1"/>
          </p:cNvSpPr>
          <p:nvPr>
            <p:ph sz="quarter" idx="4"/>
          </p:nvPr>
        </p:nvSpPr>
        <p:spPr>
          <a:xfrm>
            <a:off x="6172200" y="2505075"/>
            <a:ext cx="518371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8D80CCAF-C5BE-4C80-A110-40E70CC3E991}"/>
              </a:ext>
            </a:extLst>
          </p:cNvPr>
          <p:cNvSpPr>
            <a:spLocks noGrp="1"/>
          </p:cNvSpPr>
          <p:nvPr>
            <p:ph type="dt" sz="half" idx="10"/>
          </p:nvPr>
        </p:nvSpPr>
        <p:spPr/>
        <p:txBody>
          <a:bodyPr/>
          <a:lstStyle>
            <a:lvl1pPr>
              <a:defRPr/>
            </a:lvl1pPr>
          </a:lstStyle>
          <a:p>
            <a:endParaRPr lang="en-US" altLang="zh-CN"/>
          </a:p>
        </p:txBody>
      </p:sp>
      <p:sp>
        <p:nvSpPr>
          <p:cNvPr id="8" name="页脚占位符 7">
            <a:extLst>
              <a:ext uri="{FF2B5EF4-FFF2-40B4-BE49-F238E27FC236}">
                <a16:creationId xmlns:a16="http://schemas.microsoft.com/office/drawing/2014/main" id="{BEE04A97-F76D-419C-8048-E97E677D8A65}"/>
              </a:ext>
            </a:extLst>
          </p:cNvPr>
          <p:cNvSpPr>
            <a:spLocks noGrp="1"/>
          </p:cNvSpPr>
          <p:nvPr>
            <p:ph type="ftr" sz="quarter" idx="11"/>
          </p:nvPr>
        </p:nvSpPr>
        <p:spPr/>
        <p:txBody>
          <a:bodyPr/>
          <a:lstStyle>
            <a:lvl1pPr>
              <a:defRPr/>
            </a:lvl1pPr>
          </a:lstStyle>
          <a:p>
            <a:endParaRPr lang="en-US" altLang="zh-CN"/>
          </a:p>
        </p:txBody>
      </p:sp>
      <p:sp>
        <p:nvSpPr>
          <p:cNvPr id="9" name="灯片编号占位符 8">
            <a:extLst>
              <a:ext uri="{FF2B5EF4-FFF2-40B4-BE49-F238E27FC236}">
                <a16:creationId xmlns:a16="http://schemas.microsoft.com/office/drawing/2014/main" id="{80827773-0E4D-41E5-B7B5-60B06677A6A7}"/>
              </a:ext>
            </a:extLst>
          </p:cNvPr>
          <p:cNvSpPr>
            <a:spLocks noGrp="1"/>
          </p:cNvSpPr>
          <p:nvPr>
            <p:ph type="sldNum" sz="quarter" idx="12"/>
          </p:nvPr>
        </p:nvSpPr>
        <p:spPr/>
        <p:txBody>
          <a:bodyPr/>
          <a:lstStyle>
            <a:lvl1pPr>
              <a:defRPr/>
            </a:lvl1pPr>
          </a:lstStyle>
          <a:p>
            <a:fld id="{033FB2FB-4E98-4FE8-AD98-44E62BEADFE1}" type="slidenum">
              <a:rPr lang="en-US" altLang="zh-CN"/>
              <a:pPr/>
              <a:t>‹#›</a:t>
            </a:fld>
            <a:endParaRPr lang="en-US" altLang="zh-CN"/>
          </a:p>
        </p:txBody>
      </p:sp>
    </p:spTree>
    <p:extLst>
      <p:ext uri="{BB962C8B-B14F-4D97-AF65-F5344CB8AC3E}">
        <p14:creationId xmlns:p14="http://schemas.microsoft.com/office/powerpoint/2010/main" val="8909106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E58315-6CA6-43EB-8C2D-C3F9A33E684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EF5F80F-EAE6-413D-AF97-172D679C12B6}"/>
              </a:ext>
            </a:extLst>
          </p:cNvPr>
          <p:cNvSpPr>
            <a:spLocks noGrp="1"/>
          </p:cNvSpPr>
          <p:nvPr>
            <p:ph type="dt" sz="half" idx="10"/>
          </p:nvPr>
        </p:nvSpPr>
        <p:spPr/>
        <p:txBody>
          <a:bodyPr/>
          <a:lstStyle>
            <a:lvl1pPr>
              <a:defRPr/>
            </a:lvl1pPr>
          </a:lstStyle>
          <a:p>
            <a:endParaRPr lang="en-US" altLang="zh-CN"/>
          </a:p>
        </p:txBody>
      </p:sp>
      <p:sp>
        <p:nvSpPr>
          <p:cNvPr id="4" name="页脚占位符 3">
            <a:extLst>
              <a:ext uri="{FF2B5EF4-FFF2-40B4-BE49-F238E27FC236}">
                <a16:creationId xmlns:a16="http://schemas.microsoft.com/office/drawing/2014/main" id="{AF4863BD-F16D-49E9-A46E-B4AA142D0A54}"/>
              </a:ext>
            </a:extLst>
          </p:cNvPr>
          <p:cNvSpPr>
            <a:spLocks noGrp="1"/>
          </p:cNvSpPr>
          <p:nvPr>
            <p:ph type="ftr" sz="quarter" idx="11"/>
          </p:nvPr>
        </p:nvSpPr>
        <p:spPr/>
        <p:txBody>
          <a:bodyPr/>
          <a:lstStyle>
            <a:lvl1pPr>
              <a:defRPr/>
            </a:lvl1pPr>
          </a:lstStyle>
          <a:p>
            <a:endParaRPr lang="en-US" altLang="zh-CN"/>
          </a:p>
        </p:txBody>
      </p:sp>
      <p:sp>
        <p:nvSpPr>
          <p:cNvPr id="5" name="灯片编号占位符 4">
            <a:extLst>
              <a:ext uri="{FF2B5EF4-FFF2-40B4-BE49-F238E27FC236}">
                <a16:creationId xmlns:a16="http://schemas.microsoft.com/office/drawing/2014/main" id="{791B3CB5-4AA4-48D8-AB6E-89CB6B4E19C9}"/>
              </a:ext>
            </a:extLst>
          </p:cNvPr>
          <p:cNvSpPr>
            <a:spLocks noGrp="1"/>
          </p:cNvSpPr>
          <p:nvPr>
            <p:ph type="sldNum" sz="quarter" idx="12"/>
          </p:nvPr>
        </p:nvSpPr>
        <p:spPr/>
        <p:txBody>
          <a:bodyPr/>
          <a:lstStyle>
            <a:lvl1pPr>
              <a:defRPr/>
            </a:lvl1pPr>
          </a:lstStyle>
          <a:p>
            <a:fld id="{DB38EBBB-94DD-415D-8469-DE1BDB96099A}" type="slidenum">
              <a:rPr lang="en-US" altLang="zh-CN"/>
              <a:pPr/>
              <a:t>‹#›</a:t>
            </a:fld>
            <a:endParaRPr lang="en-US" altLang="zh-CN"/>
          </a:p>
        </p:txBody>
      </p:sp>
    </p:spTree>
    <p:extLst>
      <p:ext uri="{BB962C8B-B14F-4D97-AF65-F5344CB8AC3E}">
        <p14:creationId xmlns:p14="http://schemas.microsoft.com/office/powerpoint/2010/main" val="18151892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14868FD-C316-4E3D-AD2E-61EC8DB69D6E}"/>
              </a:ext>
            </a:extLst>
          </p:cNvPr>
          <p:cNvSpPr>
            <a:spLocks noGrp="1"/>
          </p:cNvSpPr>
          <p:nvPr>
            <p:ph type="dt" sz="half" idx="10"/>
          </p:nvPr>
        </p:nvSpPr>
        <p:spPr/>
        <p:txBody>
          <a:bodyPr/>
          <a:lstStyle>
            <a:lvl1pPr>
              <a:defRPr/>
            </a:lvl1pPr>
          </a:lstStyle>
          <a:p>
            <a:endParaRPr lang="en-US" altLang="zh-CN"/>
          </a:p>
        </p:txBody>
      </p:sp>
      <p:sp>
        <p:nvSpPr>
          <p:cNvPr id="3" name="页脚占位符 2">
            <a:extLst>
              <a:ext uri="{FF2B5EF4-FFF2-40B4-BE49-F238E27FC236}">
                <a16:creationId xmlns:a16="http://schemas.microsoft.com/office/drawing/2014/main" id="{F2DA6CAC-7B28-4C79-98CD-2804A0551958}"/>
              </a:ext>
            </a:extLst>
          </p:cNvPr>
          <p:cNvSpPr>
            <a:spLocks noGrp="1"/>
          </p:cNvSpPr>
          <p:nvPr>
            <p:ph type="ftr" sz="quarter" idx="11"/>
          </p:nvPr>
        </p:nvSpPr>
        <p:spPr/>
        <p:txBody>
          <a:bodyPr/>
          <a:lstStyle>
            <a:lvl1pPr>
              <a:defRPr/>
            </a:lvl1pPr>
          </a:lstStyle>
          <a:p>
            <a:endParaRPr lang="en-US" altLang="zh-CN"/>
          </a:p>
        </p:txBody>
      </p:sp>
      <p:sp>
        <p:nvSpPr>
          <p:cNvPr id="4" name="灯片编号占位符 3">
            <a:extLst>
              <a:ext uri="{FF2B5EF4-FFF2-40B4-BE49-F238E27FC236}">
                <a16:creationId xmlns:a16="http://schemas.microsoft.com/office/drawing/2014/main" id="{420335E9-3E65-447A-91A4-7F3E7CC85F88}"/>
              </a:ext>
            </a:extLst>
          </p:cNvPr>
          <p:cNvSpPr>
            <a:spLocks noGrp="1"/>
          </p:cNvSpPr>
          <p:nvPr>
            <p:ph type="sldNum" sz="quarter" idx="12"/>
          </p:nvPr>
        </p:nvSpPr>
        <p:spPr/>
        <p:txBody>
          <a:bodyPr/>
          <a:lstStyle>
            <a:lvl1pPr>
              <a:defRPr/>
            </a:lvl1pPr>
          </a:lstStyle>
          <a:p>
            <a:fld id="{0B068B34-BA6E-483F-A5CC-C8C7560E8C11}" type="slidenum">
              <a:rPr lang="en-US" altLang="zh-CN"/>
              <a:pPr/>
              <a:t>‹#›</a:t>
            </a:fld>
            <a:endParaRPr lang="en-US" altLang="zh-CN"/>
          </a:p>
        </p:txBody>
      </p:sp>
    </p:spTree>
    <p:extLst>
      <p:ext uri="{BB962C8B-B14F-4D97-AF65-F5344CB8AC3E}">
        <p14:creationId xmlns:p14="http://schemas.microsoft.com/office/powerpoint/2010/main" val="39935049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FCF25C-3C1C-4BA9-A5F9-D975E2E75B77}"/>
              </a:ext>
            </a:extLst>
          </p:cNvPr>
          <p:cNvSpPr>
            <a:spLocks noGrp="1"/>
          </p:cNvSpPr>
          <p:nvPr>
            <p:ph type="title"/>
          </p:nvPr>
        </p:nvSpPr>
        <p:spPr>
          <a:xfrm>
            <a:off x="840318" y="457200"/>
            <a:ext cx="393276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0F0A5459-F2A4-48A0-92E5-1165ECFF701B}"/>
              </a:ext>
            </a:extLst>
          </p:cNvPr>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C8894507-1BF9-4920-B854-1649DCC320EA}"/>
              </a:ext>
            </a:extLst>
          </p:cNvPr>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B97CE1E-FE6C-49AB-BDF5-CD4737C75302}"/>
              </a:ext>
            </a:extLst>
          </p:cNvPr>
          <p:cNvSpPr>
            <a:spLocks noGrp="1"/>
          </p:cNvSpPr>
          <p:nvPr>
            <p:ph type="dt" sz="half" idx="10"/>
          </p:nvPr>
        </p:nvSpPr>
        <p:spPr/>
        <p:txBody>
          <a:bodyPr/>
          <a:lstStyle>
            <a:lvl1pPr>
              <a:defRPr/>
            </a:lvl1pPr>
          </a:lstStyle>
          <a:p>
            <a:endParaRPr lang="en-US" altLang="zh-CN"/>
          </a:p>
        </p:txBody>
      </p:sp>
      <p:sp>
        <p:nvSpPr>
          <p:cNvPr id="6" name="页脚占位符 5">
            <a:extLst>
              <a:ext uri="{FF2B5EF4-FFF2-40B4-BE49-F238E27FC236}">
                <a16:creationId xmlns:a16="http://schemas.microsoft.com/office/drawing/2014/main" id="{6554D9CA-2412-4C6F-85C6-193B91293685}"/>
              </a:ext>
            </a:extLst>
          </p:cNvPr>
          <p:cNvSpPr>
            <a:spLocks noGrp="1"/>
          </p:cNvSpPr>
          <p:nvPr>
            <p:ph type="ftr" sz="quarter" idx="11"/>
          </p:nvPr>
        </p:nvSpPr>
        <p:spPr/>
        <p:txBody>
          <a:bodyPr/>
          <a:lstStyle>
            <a:lvl1pPr>
              <a:defRPr/>
            </a:lvl1pPr>
          </a:lstStyle>
          <a:p>
            <a:endParaRPr lang="en-US" altLang="zh-CN"/>
          </a:p>
        </p:txBody>
      </p:sp>
      <p:sp>
        <p:nvSpPr>
          <p:cNvPr id="7" name="灯片编号占位符 6">
            <a:extLst>
              <a:ext uri="{FF2B5EF4-FFF2-40B4-BE49-F238E27FC236}">
                <a16:creationId xmlns:a16="http://schemas.microsoft.com/office/drawing/2014/main" id="{CE091C21-DA43-46E9-A6DC-FF60EF13AAC5}"/>
              </a:ext>
            </a:extLst>
          </p:cNvPr>
          <p:cNvSpPr>
            <a:spLocks noGrp="1"/>
          </p:cNvSpPr>
          <p:nvPr>
            <p:ph type="sldNum" sz="quarter" idx="12"/>
          </p:nvPr>
        </p:nvSpPr>
        <p:spPr/>
        <p:txBody>
          <a:bodyPr/>
          <a:lstStyle>
            <a:lvl1pPr>
              <a:defRPr/>
            </a:lvl1pPr>
          </a:lstStyle>
          <a:p>
            <a:fld id="{B7C7A91E-C286-4ACF-A77C-C008CB56A154}" type="slidenum">
              <a:rPr lang="en-US" altLang="zh-CN"/>
              <a:pPr/>
              <a:t>‹#›</a:t>
            </a:fld>
            <a:endParaRPr lang="en-US" altLang="zh-CN"/>
          </a:p>
        </p:txBody>
      </p:sp>
    </p:spTree>
    <p:extLst>
      <p:ext uri="{BB962C8B-B14F-4D97-AF65-F5344CB8AC3E}">
        <p14:creationId xmlns:p14="http://schemas.microsoft.com/office/powerpoint/2010/main" val="3765913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F6B9F2-A6FA-4C2A-92F8-AE0A974BAB5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11E7515-AB61-442B-AF0B-0E2AFA42A39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00F3D77-1FEE-4EC6-8A43-49122208EED4}"/>
              </a:ext>
            </a:extLst>
          </p:cNvPr>
          <p:cNvSpPr>
            <a:spLocks noGrp="1"/>
          </p:cNvSpPr>
          <p:nvPr>
            <p:ph type="dt" sz="half" idx="10"/>
          </p:nvPr>
        </p:nvSpPr>
        <p:spPr/>
        <p:txBody>
          <a:bodyPr/>
          <a:lstStyle/>
          <a:p>
            <a:fld id="{2E189597-5929-4629-AE63-0D8298649279}" type="datetimeFigureOut">
              <a:rPr lang="zh-CN" altLang="en-US" smtClean="0"/>
              <a:t>2020/4/23</a:t>
            </a:fld>
            <a:endParaRPr lang="zh-CN" altLang="en-US"/>
          </a:p>
        </p:txBody>
      </p:sp>
      <p:sp>
        <p:nvSpPr>
          <p:cNvPr id="5" name="页脚占位符 4">
            <a:extLst>
              <a:ext uri="{FF2B5EF4-FFF2-40B4-BE49-F238E27FC236}">
                <a16:creationId xmlns:a16="http://schemas.microsoft.com/office/drawing/2014/main" id="{BAC66DE8-A1C5-4948-A48D-89BAF4A5FAC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F81CCFE-CA7A-4C79-99D3-C4CDE047E8EA}"/>
              </a:ext>
            </a:extLst>
          </p:cNvPr>
          <p:cNvSpPr>
            <a:spLocks noGrp="1"/>
          </p:cNvSpPr>
          <p:nvPr>
            <p:ph type="sldNum" sz="quarter" idx="12"/>
          </p:nvPr>
        </p:nvSpPr>
        <p:spPr/>
        <p:txBody>
          <a:body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17717933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5B68A3-9481-417E-B54F-BCF35775FCC1}"/>
              </a:ext>
            </a:extLst>
          </p:cNvPr>
          <p:cNvSpPr>
            <a:spLocks noGrp="1"/>
          </p:cNvSpPr>
          <p:nvPr>
            <p:ph type="title"/>
          </p:nvPr>
        </p:nvSpPr>
        <p:spPr>
          <a:xfrm>
            <a:off x="840318" y="457200"/>
            <a:ext cx="393276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EE50A79-F655-43DE-A983-A0DDCC7999C2}"/>
              </a:ext>
            </a:extLst>
          </p:cNvPr>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D659F6C-064B-4202-B1AE-15F7BA323C25}"/>
              </a:ext>
            </a:extLst>
          </p:cNvPr>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C286092-5AFA-43A6-A52E-44BC8D844D24}"/>
              </a:ext>
            </a:extLst>
          </p:cNvPr>
          <p:cNvSpPr>
            <a:spLocks noGrp="1"/>
          </p:cNvSpPr>
          <p:nvPr>
            <p:ph type="dt" sz="half" idx="10"/>
          </p:nvPr>
        </p:nvSpPr>
        <p:spPr/>
        <p:txBody>
          <a:bodyPr/>
          <a:lstStyle>
            <a:lvl1pPr>
              <a:defRPr/>
            </a:lvl1pPr>
          </a:lstStyle>
          <a:p>
            <a:endParaRPr lang="en-US" altLang="zh-CN"/>
          </a:p>
        </p:txBody>
      </p:sp>
      <p:sp>
        <p:nvSpPr>
          <p:cNvPr id="6" name="页脚占位符 5">
            <a:extLst>
              <a:ext uri="{FF2B5EF4-FFF2-40B4-BE49-F238E27FC236}">
                <a16:creationId xmlns:a16="http://schemas.microsoft.com/office/drawing/2014/main" id="{9F837B10-0218-4D54-8ABB-EFD3EDD316EE}"/>
              </a:ext>
            </a:extLst>
          </p:cNvPr>
          <p:cNvSpPr>
            <a:spLocks noGrp="1"/>
          </p:cNvSpPr>
          <p:nvPr>
            <p:ph type="ftr" sz="quarter" idx="11"/>
          </p:nvPr>
        </p:nvSpPr>
        <p:spPr/>
        <p:txBody>
          <a:bodyPr/>
          <a:lstStyle>
            <a:lvl1pPr>
              <a:defRPr/>
            </a:lvl1pPr>
          </a:lstStyle>
          <a:p>
            <a:endParaRPr lang="en-US" altLang="zh-CN"/>
          </a:p>
        </p:txBody>
      </p:sp>
      <p:sp>
        <p:nvSpPr>
          <p:cNvPr id="7" name="灯片编号占位符 6">
            <a:extLst>
              <a:ext uri="{FF2B5EF4-FFF2-40B4-BE49-F238E27FC236}">
                <a16:creationId xmlns:a16="http://schemas.microsoft.com/office/drawing/2014/main" id="{2EA188AD-5462-4DE7-AD62-59393E15A982}"/>
              </a:ext>
            </a:extLst>
          </p:cNvPr>
          <p:cNvSpPr>
            <a:spLocks noGrp="1"/>
          </p:cNvSpPr>
          <p:nvPr>
            <p:ph type="sldNum" sz="quarter" idx="12"/>
          </p:nvPr>
        </p:nvSpPr>
        <p:spPr/>
        <p:txBody>
          <a:bodyPr/>
          <a:lstStyle>
            <a:lvl1pPr>
              <a:defRPr/>
            </a:lvl1pPr>
          </a:lstStyle>
          <a:p>
            <a:fld id="{3C87A88E-DF6A-4A5A-B54E-08E9099716D8}" type="slidenum">
              <a:rPr lang="en-US" altLang="zh-CN"/>
              <a:pPr/>
              <a:t>‹#›</a:t>
            </a:fld>
            <a:endParaRPr lang="en-US" altLang="zh-CN"/>
          </a:p>
        </p:txBody>
      </p:sp>
    </p:spTree>
    <p:extLst>
      <p:ext uri="{BB962C8B-B14F-4D97-AF65-F5344CB8AC3E}">
        <p14:creationId xmlns:p14="http://schemas.microsoft.com/office/powerpoint/2010/main" val="3197965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0BCAD-8C80-4424-88B0-E6C9527C0C4A}"/>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87B1D44-5D0E-4736-AB36-91FA19B255D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450B38A-B39A-4BA3-AEE5-DFE93644B372}"/>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2638B46F-F9A4-420E-BA59-A7E8477877EB}"/>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415DE22E-9D7D-42D8-AD7D-0545F5276D5E}"/>
              </a:ext>
            </a:extLst>
          </p:cNvPr>
          <p:cNvSpPr>
            <a:spLocks noGrp="1"/>
          </p:cNvSpPr>
          <p:nvPr>
            <p:ph type="sldNum" sz="quarter" idx="12"/>
          </p:nvPr>
        </p:nvSpPr>
        <p:spPr/>
        <p:txBody>
          <a:bodyPr/>
          <a:lstStyle>
            <a:lvl1pPr>
              <a:defRPr/>
            </a:lvl1pPr>
          </a:lstStyle>
          <a:p>
            <a:fld id="{EECCE6B0-B0A7-4C3E-BF66-3E41EA730610}" type="slidenum">
              <a:rPr lang="en-US" altLang="zh-CN"/>
              <a:pPr/>
              <a:t>‹#›</a:t>
            </a:fld>
            <a:endParaRPr lang="en-US" altLang="zh-CN"/>
          </a:p>
        </p:txBody>
      </p:sp>
    </p:spTree>
    <p:extLst>
      <p:ext uri="{BB962C8B-B14F-4D97-AF65-F5344CB8AC3E}">
        <p14:creationId xmlns:p14="http://schemas.microsoft.com/office/powerpoint/2010/main" val="34128409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00D1123-0D44-483A-B470-D4A12DDD5873}"/>
              </a:ext>
            </a:extLst>
          </p:cNvPr>
          <p:cNvSpPr>
            <a:spLocks noGrp="1"/>
          </p:cNvSpPr>
          <p:nvPr>
            <p:ph type="title" orient="vert"/>
          </p:nvPr>
        </p:nvSpPr>
        <p:spPr>
          <a:xfrm>
            <a:off x="8839200" y="274639"/>
            <a:ext cx="2743200" cy="5851525"/>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663717A-445A-4FB9-B0AF-FC47B7B589C3}"/>
              </a:ext>
            </a:extLst>
          </p:cNvPr>
          <p:cNvSpPr>
            <a:spLocks noGrp="1"/>
          </p:cNvSpPr>
          <p:nvPr>
            <p:ph type="body" orient="vert" idx="1"/>
          </p:nvPr>
        </p:nvSpPr>
        <p:spPr>
          <a:xfrm>
            <a:off x="609600" y="274639"/>
            <a:ext cx="8026400" cy="5851525"/>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645AF68-6A78-48BD-AF1E-068CBEE8C4D0}"/>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27709D99-F055-4627-9AC6-F0605CF4624D}"/>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BD79EFD7-300D-47A2-92DF-EC14E5F64B71}"/>
              </a:ext>
            </a:extLst>
          </p:cNvPr>
          <p:cNvSpPr>
            <a:spLocks noGrp="1"/>
          </p:cNvSpPr>
          <p:nvPr>
            <p:ph type="sldNum" sz="quarter" idx="12"/>
          </p:nvPr>
        </p:nvSpPr>
        <p:spPr/>
        <p:txBody>
          <a:bodyPr/>
          <a:lstStyle>
            <a:lvl1pPr>
              <a:defRPr/>
            </a:lvl1pPr>
          </a:lstStyle>
          <a:p>
            <a:fld id="{51EC41A0-B361-491E-9B4A-6487904865D7}" type="slidenum">
              <a:rPr lang="en-US" altLang="zh-CN"/>
              <a:pPr/>
              <a:t>‹#›</a:t>
            </a:fld>
            <a:endParaRPr lang="en-US" altLang="zh-CN"/>
          </a:p>
        </p:txBody>
      </p:sp>
    </p:spTree>
    <p:extLst>
      <p:ext uri="{BB962C8B-B14F-4D97-AF65-F5344CB8AC3E}">
        <p14:creationId xmlns:p14="http://schemas.microsoft.com/office/powerpoint/2010/main" val="37717743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7"/>
            <a:ext cx="10363200" cy="1470025"/>
          </a:xfrm>
        </p:spPr>
        <p:txBody>
          <a:bodyPr/>
          <a:lstStyle/>
          <a:p>
            <a:r>
              <a:rPr lang="zh-CN" altLang="en-US" noProof="1"/>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a:t>单击此处编辑母版副标题样式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E31312ED-304B-4034-AF5B-05E5D23B459F}" type="slidenum">
              <a:rPr lang="en-US" altLang="zh-CN"/>
              <a:pPr>
                <a:defRPr/>
              </a:pPr>
              <a:t>‹#›</a:t>
            </a:fld>
            <a:endParaRPr lang="en-US" altLang="zh-CN"/>
          </a:p>
        </p:txBody>
      </p:sp>
    </p:spTree>
    <p:extLst>
      <p:ext uri="{BB962C8B-B14F-4D97-AF65-F5344CB8AC3E}">
        <p14:creationId xmlns:p14="http://schemas.microsoft.com/office/powerpoint/2010/main" val="387503950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D906095D-4198-42BB-82F2-C0A95E623A1D}" type="slidenum">
              <a:rPr lang="en-US" altLang="zh-CN"/>
              <a:pPr>
                <a:defRPr/>
              </a:pPr>
              <a:t>‹#›</a:t>
            </a:fld>
            <a:endParaRPr lang="en-US" altLang="zh-CN"/>
          </a:p>
        </p:txBody>
      </p:sp>
    </p:spTree>
    <p:extLst>
      <p:ext uri="{BB962C8B-B14F-4D97-AF65-F5344CB8AC3E}">
        <p14:creationId xmlns:p14="http://schemas.microsoft.com/office/powerpoint/2010/main" val="11782191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2"/>
            <a:ext cx="10363200" cy="1362075"/>
          </a:xfrm>
        </p:spPr>
        <p:txBody>
          <a:bodyPr anchor="t"/>
          <a:lstStyle>
            <a:lvl1pPr algn="l">
              <a:defRPr sz="4000" b="1" cap="all"/>
            </a:lvl1pPr>
          </a:lstStyle>
          <a:p>
            <a:r>
              <a:rPr lang="zh-CN" altLang="en-US" noProof="1"/>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a:t>单击此处编辑母版文本样式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AE9CB71E-7E6C-4AFC-8441-9236B205B2F7}" type="slidenum">
              <a:rPr lang="en-US" altLang="zh-CN"/>
              <a:pPr>
                <a:defRPr/>
              </a:pPr>
              <a:t>‹#›</a:t>
            </a:fld>
            <a:endParaRPr lang="en-US" altLang="zh-CN"/>
          </a:p>
        </p:txBody>
      </p:sp>
    </p:spTree>
    <p:extLst>
      <p:ext uri="{BB962C8B-B14F-4D97-AF65-F5344CB8AC3E}">
        <p14:creationId xmlns:p14="http://schemas.microsoft.com/office/powerpoint/2010/main" val="41915403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609600" y="1600202"/>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6197600" y="1600202"/>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4E55446B-275A-44DF-BB43-A5EC7873DC48}" type="slidenum">
              <a:rPr lang="en-US" altLang="zh-CN"/>
              <a:pPr>
                <a:defRPr/>
              </a:pPr>
              <a:t>‹#›</a:t>
            </a:fld>
            <a:endParaRPr lang="en-US" altLang="zh-CN"/>
          </a:p>
        </p:txBody>
      </p:sp>
    </p:spTree>
    <p:extLst>
      <p:ext uri="{BB962C8B-B14F-4D97-AF65-F5344CB8AC3E}">
        <p14:creationId xmlns:p14="http://schemas.microsoft.com/office/powerpoint/2010/main" val="27965452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noProof="1"/>
              <a:t>单击此处编辑母版标题样式</a:t>
            </a:r>
          </a:p>
        </p:txBody>
      </p:sp>
      <p:sp>
        <p:nvSpPr>
          <p:cNvPr id="3" name="文本占位符 2"/>
          <p:cNvSpPr>
            <a:spLocks noGrp="1"/>
          </p:cNvSpPr>
          <p:nvPr>
            <p:ph type="body" idx="1"/>
          </p:nvPr>
        </p:nvSpPr>
        <p:spPr>
          <a:xfrm>
            <a:off x="609600" y="1535114"/>
            <a:ext cx="5386917"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6193370" y="1535114"/>
            <a:ext cx="5389033"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6" name="内容占位符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pPr>
              <a:defRPr/>
            </a:pPr>
            <a:fld id="{31690151-4889-4A74-B848-B8FB751984AD}" type="slidenum">
              <a:rPr lang="en-US" altLang="zh-CN"/>
              <a:pPr>
                <a:defRPr/>
              </a:pPr>
              <a:t>‹#›</a:t>
            </a:fld>
            <a:endParaRPr lang="en-US" altLang="zh-CN"/>
          </a:p>
        </p:txBody>
      </p:sp>
    </p:spTree>
    <p:extLst>
      <p:ext uri="{BB962C8B-B14F-4D97-AF65-F5344CB8AC3E}">
        <p14:creationId xmlns:p14="http://schemas.microsoft.com/office/powerpoint/2010/main" val="211668340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pPr>
              <a:defRPr/>
            </a:pPr>
            <a:fld id="{BABE68D4-4CB9-4509-9D1D-051395E6D9FD}" type="slidenum">
              <a:rPr lang="en-US" altLang="zh-CN"/>
              <a:pPr>
                <a:defRPr/>
              </a:pPr>
              <a:t>‹#›</a:t>
            </a:fld>
            <a:endParaRPr lang="en-US" altLang="zh-CN"/>
          </a:p>
        </p:txBody>
      </p:sp>
    </p:spTree>
    <p:extLst>
      <p:ext uri="{BB962C8B-B14F-4D97-AF65-F5344CB8AC3E}">
        <p14:creationId xmlns:p14="http://schemas.microsoft.com/office/powerpoint/2010/main" val="28492449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pPr>
              <a:defRPr/>
            </a:pPr>
            <a:fld id="{57264EBC-5649-47EE-8AF9-F30FC73BED66}" type="slidenum">
              <a:rPr lang="en-US" altLang="zh-CN"/>
              <a:pPr>
                <a:defRPr/>
              </a:pPr>
              <a:t>‹#›</a:t>
            </a:fld>
            <a:endParaRPr lang="en-US" altLang="zh-CN"/>
          </a:p>
        </p:txBody>
      </p:sp>
    </p:spTree>
    <p:extLst>
      <p:ext uri="{BB962C8B-B14F-4D97-AF65-F5344CB8AC3E}">
        <p14:creationId xmlns:p14="http://schemas.microsoft.com/office/powerpoint/2010/main" val="3964287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945DC3-AE92-4A44-B3BD-EEBC3C2B851F}"/>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EB7B2705-CE9B-4634-BE38-3863165E15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30B4CF5-92EE-42C7-852A-AA976325BBFD}"/>
              </a:ext>
            </a:extLst>
          </p:cNvPr>
          <p:cNvSpPr>
            <a:spLocks noGrp="1"/>
          </p:cNvSpPr>
          <p:nvPr>
            <p:ph type="dt" sz="half" idx="10"/>
          </p:nvPr>
        </p:nvSpPr>
        <p:spPr/>
        <p:txBody>
          <a:bodyPr/>
          <a:lstStyle/>
          <a:p>
            <a:fld id="{2E189597-5929-4629-AE63-0D8298649279}" type="datetimeFigureOut">
              <a:rPr lang="zh-CN" altLang="en-US" smtClean="0"/>
              <a:t>2020/4/23</a:t>
            </a:fld>
            <a:endParaRPr lang="zh-CN" altLang="en-US"/>
          </a:p>
        </p:txBody>
      </p:sp>
      <p:sp>
        <p:nvSpPr>
          <p:cNvPr id="5" name="页脚占位符 4">
            <a:extLst>
              <a:ext uri="{FF2B5EF4-FFF2-40B4-BE49-F238E27FC236}">
                <a16:creationId xmlns:a16="http://schemas.microsoft.com/office/drawing/2014/main" id="{6E2C75D3-A58F-4E47-AE00-A937C5F5EB9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4DC7D0F-AB1C-487A-B7D0-44D844EEA50F}"/>
              </a:ext>
            </a:extLst>
          </p:cNvPr>
          <p:cNvSpPr>
            <a:spLocks noGrp="1"/>
          </p:cNvSpPr>
          <p:nvPr>
            <p:ph type="sldNum" sz="quarter" idx="12"/>
          </p:nvPr>
        </p:nvSpPr>
        <p:spPr/>
        <p:txBody>
          <a:body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378818857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3050"/>
            <a:ext cx="4011084" cy="1162051"/>
          </a:xfrm>
        </p:spPr>
        <p:txBody>
          <a:bodyPr anchor="b"/>
          <a:lstStyle>
            <a:lvl1pPr algn="l">
              <a:defRPr sz="2000" b="1"/>
            </a:lvl1pPr>
          </a:lstStyle>
          <a:p>
            <a:r>
              <a:rPr lang="zh-CN" altLang="en-US" noProof="1"/>
              <a:t>单击此处编辑母版标题样式</a:t>
            </a:r>
          </a:p>
        </p:txBody>
      </p:sp>
      <p:sp>
        <p:nvSpPr>
          <p:cNvPr id="3" name="内容占位符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F47757EE-B239-4C84-8274-132BC1FABCC8}" type="slidenum">
              <a:rPr lang="en-US" altLang="zh-CN"/>
              <a:pPr>
                <a:defRPr/>
              </a:pPr>
              <a:t>‹#›</a:t>
            </a:fld>
            <a:endParaRPr lang="en-US" altLang="zh-CN"/>
          </a:p>
        </p:txBody>
      </p:sp>
    </p:spTree>
    <p:extLst>
      <p:ext uri="{BB962C8B-B14F-4D97-AF65-F5344CB8AC3E}">
        <p14:creationId xmlns:p14="http://schemas.microsoft.com/office/powerpoint/2010/main" val="18937848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1"/>
            <a:ext cx="7315200" cy="566739"/>
          </a:xfrm>
        </p:spPr>
        <p:txBody>
          <a:bodyPr anchor="b"/>
          <a:lstStyle>
            <a:lvl1pPr algn="l">
              <a:defRPr sz="2000" b="1"/>
            </a:lvl1pPr>
          </a:lstStyle>
          <a:p>
            <a:r>
              <a:rPr lang="zh-CN" altLang="en-US" noProof="1"/>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717" y="5367339"/>
            <a:ext cx="73152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BA084A5D-C56E-4BF8-BE82-C533C071C913}" type="slidenum">
              <a:rPr lang="en-US" altLang="zh-CN"/>
              <a:pPr>
                <a:defRPr/>
              </a:pPr>
              <a:t>‹#›</a:t>
            </a:fld>
            <a:endParaRPr lang="en-US" altLang="zh-CN"/>
          </a:p>
        </p:txBody>
      </p:sp>
    </p:spTree>
    <p:extLst>
      <p:ext uri="{BB962C8B-B14F-4D97-AF65-F5344CB8AC3E}">
        <p14:creationId xmlns:p14="http://schemas.microsoft.com/office/powerpoint/2010/main" val="319416248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279AEDF1-4D06-4CC8-A844-DE72A512A94D}" type="slidenum">
              <a:rPr lang="en-US" altLang="zh-CN"/>
              <a:pPr>
                <a:defRPr/>
              </a:pPr>
              <a:t>‹#›</a:t>
            </a:fld>
            <a:endParaRPr lang="en-US" altLang="zh-CN"/>
          </a:p>
        </p:txBody>
      </p:sp>
    </p:spTree>
    <p:extLst>
      <p:ext uri="{BB962C8B-B14F-4D97-AF65-F5344CB8AC3E}">
        <p14:creationId xmlns:p14="http://schemas.microsoft.com/office/powerpoint/2010/main" val="35499912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0"/>
            <a:ext cx="2743200" cy="5851525"/>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609600" y="274640"/>
            <a:ext cx="8026400" cy="5851525"/>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736F3DC0-D03E-4457-B844-151EDCD81E3F}" type="slidenum">
              <a:rPr lang="en-US" altLang="zh-CN"/>
              <a:pPr>
                <a:defRPr/>
              </a:pPr>
              <a:t>‹#›</a:t>
            </a:fld>
            <a:endParaRPr lang="en-US" altLang="zh-CN"/>
          </a:p>
        </p:txBody>
      </p:sp>
    </p:spTree>
    <p:extLst>
      <p:ext uri="{BB962C8B-B14F-4D97-AF65-F5344CB8AC3E}">
        <p14:creationId xmlns:p14="http://schemas.microsoft.com/office/powerpoint/2010/main" val="3378882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F9E147-6D09-47B4-910E-604148637CE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32BDF69-1A56-4703-BA65-45578EE3B70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48C2EA15-4876-42EE-BC42-8594E73F892A}"/>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2F15E91E-36B3-49FE-89CF-A47AC35884E0}"/>
              </a:ext>
            </a:extLst>
          </p:cNvPr>
          <p:cNvSpPr>
            <a:spLocks noGrp="1"/>
          </p:cNvSpPr>
          <p:nvPr>
            <p:ph type="dt" sz="half" idx="10"/>
          </p:nvPr>
        </p:nvSpPr>
        <p:spPr/>
        <p:txBody>
          <a:bodyPr/>
          <a:lstStyle/>
          <a:p>
            <a:fld id="{2E189597-5929-4629-AE63-0D8298649279}" type="datetimeFigureOut">
              <a:rPr lang="zh-CN" altLang="en-US" smtClean="0"/>
              <a:t>2020/4/23</a:t>
            </a:fld>
            <a:endParaRPr lang="zh-CN" altLang="en-US"/>
          </a:p>
        </p:txBody>
      </p:sp>
      <p:sp>
        <p:nvSpPr>
          <p:cNvPr id="6" name="页脚占位符 5">
            <a:extLst>
              <a:ext uri="{FF2B5EF4-FFF2-40B4-BE49-F238E27FC236}">
                <a16:creationId xmlns:a16="http://schemas.microsoft.com/office/drawing/2014/main" id="{124233BD-002D-4734-A222-C583E1F5D1F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7F53ED9-8992-46A3-ADAF-99B7771AFE0A}"/>
              </a:ext>
            </a:extLst>
          </p:cNvPr>
          <p:cNvSpPr>
            <a:spLocks noGrp="1"/>
          </p:cNvSpPr>
          <p:nvPr>
            <p:ph type="sldNum" sz="quarter" idx="12"/>
          </p:nvPr>
        </p:nvSpPr>
        <p:spPr/>
        <p:txBody>
          <a:body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592094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7BAE7A-C704-4884-A667-832AF652322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34D7723-2D92-4820-A428-356AF605EC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64232409-CCE0-4AC6-AB87-9B28F45EEE1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C7FD276D-0A67-4FFB-9700-699B12F300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35218CE5-233D-4448-84D7-7A1507A2B335}"/>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81107789-910B-4822-948D-A9C1B59A302C}"/>
              </a:ext>
            </a:extLst>
          </p:cNvPr>
          <p:cNvSpPr>
            <a:spLocks noGrp="1"/>
          </p:cNvSpPr>
          <p:nvPr>
            <p:ph type="dt" sz="half" idx="10"/>
          </p:nvPr>
        </p:nvSpPr>
        <p:spPr/>
        <p:txBody>
          <a:bodyPr/>
          <a:lstStyle/>
          <a:p>
            <a:fld id="{2E189597-5929-4629-AE63-0D8298649279}" type="datetimeFigureOut">
              <a:rPr lang="zh-CN" altLang="en-US" smtClean="0"/>
              <a:t>2020/4/23</a:t>
            </a:fld>
            <a:endParaRPr lang="zh-CN" altLang="en-US"/>
          </a:p>
        </p:txBody>
      </p:sp>
      <p:sp>
        <p:nvSpPr>
          <p:cNvPr id="8" name="页脚占位符 7">
            <a:extLst>
              <a:ext uri="{FF2B5EF4-FFF2-40B4-BE49-F238E27FC236}">
                <a16:creationId xmlns:a16="http://schemas.microsoft.com/office/drawing/2014/main" id="{0A1EBD9A-556D-474B-B7A1-B8B3EE47E5F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1FF2B0B8-09D4-4748-B3F7-EC074C534646}"/>
              </a:ext>
            </a:extLst>
          </p:cNvPr>
          <p:cNvSpPr>
            <a:spLocks noGrp="1"/>
          </p:cNvSpPr>
          <p:nvPr>
            <p:ph type="sldNum" sz="quarter" idx="12"/>
          </p:nvPr>
        </p:nvSpPr>
        <p:spPr/>
        <p:txBody>
          <a:body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680369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B346BA-797F-487E-8D54-CAC41EFC956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CDB0FA6-FBEA-4036-BCCF-427F627F9D34}"/>
              </a:ext>
            </a:extLst>
          </p:cNvPr>
          <p:cNvSpPr>
            <a:spLocks noGrp="1"/>
          </p:cNvSpPr>
          <p:nvPr>
            <p:ph type="dt" sz="half" idx="10"/>
          </p:nvPr>
        </p:nvSpPr>
        <p:spPr/>
        <p:txBody>
          <a:bodyPr/>
          <a:lstStyle/>
          <a:p>
            <a:fld id="{2E189597-5929-4629-AE63-0D8298649279}" type="datetimeFigureOut">
              <a:rPr lang="zh-CN" altLang="en-US" smtClean="0"/>
              <a:t>2020/4/23</a:t>
            </a:fld>
            <a:endParaRPr lang="zh-CN" altLang="en-US"/>
          </a:p>
        </p:txBody>
      </p:sp>
      <p:sp>
        <p:nvSpPr>
          <p:cNvPr id="4" name="页脚占位符 3">
            <a:extLst>
              <a:ext uri="{FF2B5EF4-FFF2-40B4-BE49-F238E27FC236}">
                <a16:creationId xmlns:a16="http://schemas.microsoft.com/office/drawing/2014/main" id="{BE7E3295-C712-4986-8814-5C165CCF1E6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532975C-5B1B-43E3-83D8-E96C0B61279D}"/>
              </a:ext>
            </a:extLst>
          </p:cNvPr>
          <p:cNvSpPr>
            <a:spLocks noGrp="1"/>
          </p:cNvSpPr>
          <p:nvPr>
            <p:ph type="sldNum" sz="quarter" idx="12"/>
          </p:nvPr>
        </p:nvSpPr>
        <p:spPr/>
        <p:txBody>
          <a:body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2439651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C2C32EE-9EF1-4E55-AE17-5DC63E899931}"/>
              </a:ext>
            </a:extLst>
          </p:cNvPr>
          <p:cNvSpPr>
            <a:spLocks noGrp="1"/>
          </p:cNvSpPr>
          <p:nvPr>
            <p:ph type="dt" sz="half" idx="10"/>
          </p:nvPr>
        </p:nvSpPr>
        <p:spPr/>
        <p:txBody>
          <a:bodyPr/>
          <a:lstStyle/>
          <a:p>
            <a:fld id="{2E189597-5929-4629-AE63-0D8298649279}" type="datetimeFigureOut">
              <a:rPr lang="zh-CN" altLang="en-US" smtClean="0"/>
              <a:t>2020/4/23</a:t>
            </a:fld>
            <a:endParaRPr lang="zh-CN" altLang="en-US"/>
          </a:p>
        </p:txBody>
      </p:sp>
      <p:sp>
        <p:nvSpPr>
          <p:cNvPr id="3" name="页脚占位符 2">
            <a:extLst>
              <a:ext uri="{FF2B5EF4-FFF2-40B4-BE49-F238E27FC236}">
                <a16:creationId xmlns:a16="http://schemas.microsoft.com/office/drawing/2014/main" id="{77F01CD7-2780-4552-8E88-09E62975649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C69A5C8E-72CB-473A-AC46-44572EDDA934}"/>
              </a:ext>
            </a:extLst>
          </p:cNvPr>
          <p:cNvSpPr>
            <a:spLocks noGrp="1"/>
          </p:cNvSpPr>
          <p:nvPr>
            <p:ph type="sldNum" sz="quarter" idx="12"/>
          </p:nvPr>
        </p:nvSpPr>
        <p:spPr/>
        <p:txBody>
          <a:body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1036296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28F4CD-14DC-4BA0-A5AF-4EAB7C549A7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3CD6C991-9A55-416C-8C83-D3889DA15E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75161FF3-5F0A-4AA7-B4F6-11C186A8BC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7AD154C-05DE-47A6-98F5-E5CB5A5E9AF8}"/>
              </a:ext>
            </a:extLst>
          </p:cNvPr>
          <p:cNvSpPr>
            <a:spLocks noGrp="1"/>
          </p:cNvSpPr>
          <p:nvPr>
            <p:ph type="dt" sz="half" idx="10"/>
          </p:nvPr>
        </p:nvSpPr>
        <p:spPr/>
        <p:txBody>
          <a:bodyPr/>
          <a:lstStyle/>
          <a:p>
            <a:fld id="{2E189597-5929-4629-AE63-0D8298649279}" type="datetimeFigureOut">
              <a:rPr lang="zh-CN" altLang="en-US" smtClean="0"/>
              <a:t>2020/4/23</a:t>
            </a:fld>
            <a:endParaRPr lang="zh-CN" altLang="en-US"/>
          </a:p>
        </p:txBody>
      </p:sp>
      <p:sp>
        <p:nvSpPr>
          <p:cNvPr id="6" name="页脚占位符 5">
            <a:extLst>
              <a:ext uri="{FF2B5EF4-FFF2-40B4-BE49-F238E27FC236}">
                <a16:creationId xmlns:a16="http://schemas.microsoft.com/office/drawing/2014/main" id="{627B5034-8173-4122-903C-2AE8D532857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2BA0CE0-343A-4B41-97AF-094DCCF6B3C3}"/>
              </a:ext>
            </a:extLst>
          </p:cNvPr>
          <p:cNvSpPr>
            <a:spLocks noGrp="1"/>
          </p:cNvSpPr>
          <p:nvPr>
            <p:ph type="sldNum" sz="quarter" idx="12"/>
          </p:nvPr>
        </p:nvSpPr>
        <p:spPr/>
        <p:txBody>
          <a:body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3176215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CA5B9A-C051-482D-A8BC-B6AC224E7F5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94F4C69-9F7B-49D9-AEF9-D44B4E83A5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BAD1A15-E9C2-4516-91DF-DA82027FAD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9DD6BFB-8B90-4CEE-8DAC-123FAE305E98}"/>
              </a:ext>
            </a:extLst>
          </p:cNvPr>
          <p:cNvSpPr>
            <a:spLocks noGrp="1"/>
          </p:cNvSpPr>
          <p:nvPr>
            <p:ph type="dt" sz="half" idx="10"/>
          </p:nvPr>
        </p:nvSpPr>
        <p:spPr/>
        <p:txBody>
          <a:bodyPr/>
          <a:lstStyle/>
          <a:p>
            <a:fld id="{2E189597-5929-4629-AE63-0D8298649279}" type="datetimeFigureOut">
              <a:rPr lang="zh-CN" altLang="en-US" smtClean="0"/>
              <a:t>2020/4/23</a:t>
            </a:fld>
            <a:endParaRPr lang="zh-CN" altLang="en-US"/>
          </a:p>
        </p:txBody>
      </p:sp>
      <p:sp>
        <p:nvSpPr>
          <p:cNvPr id="6" name="页脚占位符 5">
            <a:extLst>
              <a:ext uri="{FF2B5EF4-FFF2-40B4-BE49-F238E27FC236}">
                <a16:creationId xmlns:a16="http://schemas.microsoft.com/office/drawing/2014/main" id="{F9FBA24A-3E5E-4817-8B5D-528F5F7639C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265016E-FB63-430A-9A0D-01B3D18D83BC}"/>
              </a:ext>
            </a:extLst>
          </p:cNvPr>
          <p:cNvSpPr>
            <a:spLocks noGrp="1"/>
          </p:cNvSpPr>
          <p:nvPr>
            <p:ph type="sldNum" sz="quarter" idx="12"/>
          </p:nvPr>
        </p:nvSpPr>
        <p:spPr/>
        <p:txBody>
          <a:body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27671731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33E033D-F026-4A49-9725-7E6648A53F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4779188-7FD7-4444-8506-A89B006EE3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C5E6B07-A143-49E0-BE5C-FFA6251CA9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189597-5929-4629-AE63-0D8298649279}" type="datetimeFigureOut">
              <a:rPr lang="zh-CN" altLang="en-US" smtClean="0"/>
              <a:t>2020/4/23</a:t>
            </a:fld>
            <a:endParaRPr lang="zh-CN" altLang="en-US"/>
          </a:p>
        </p:txBody>
      </p:sp>
      <p:sp>
        <p:nvSpPr>
          <p:cNvPr id="5" name="页脚占位符 4">
            <a:extLst>
              <a:ext uri="{FF2B5EF4-FFF2-40B4-BE49-F238E27FC236}">
                <a16:creationId xmlns:a16="http://schemas.microsoft.com/office/drawing/2014/main" id="{096F3721-C9AF-402A-99F6-DA09C3A08B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7A2ACFE-AEAE-4F83-880B-26A8684E6D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93DF31-AF51-4F91-BEEA-5500CAC6E4BE}" type="slidenum">
              <a:rPr lang="zh-CN" altLang="en-US" smtClean="0"/>
              <a:t>‹#›</a:t>
            </a:fld>
            <a:endParaRPr lang="zh-CN" altLang="en-US"/>
          </a:p>
        </p:txBody>
      </p:sp>
    </p:spTree>
    <p:extLst>
      <p:ext uri="{BB962C8B-B14F-4D97-AF65-F5344CB8AC3E}">
        <p14:creationId xmlns:p14="http://schemas.microsoft.com/office/powerpoint/2010/main" val="38155685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9F11C3C7-F630-492F-A6E6-E819396E20A3}"/>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216E8C02-9A89-4717-A253-A715125199C2}"/>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DD31580F-DF64-4E84-8DB1-38E072EDB29F}"/>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endParaRPr lang="en-US" altLang="zh-CN"/>
          </a:p>
        </p:txBody>
      </p:sp>
      <p:sp>
        <p:nvSpPr>
          <p:cNvPr id="1029" name="Rectangle 5">
            <a:extLst>
              <a:ext uri="{FF2B5EF4-FFF2-40B4-BE49-F238E27FC236}">
                <a16:creationId xmlns:a16="http://schemas.microsoft.com/office/drawing/2014/main" id="{528B376C-8EBA-4DB3-949A-E3598F3E1306}"/>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endParaRPr lang="en-US" altLang="zh-CN"/>
          </a:p>
        </p:txBody>
      </p:sp>
      <p:sp>
        <p:nvSpPr>
          <p:cNvPr id="1030" name="Rectangle 6">
            <a:extLst>
              <a:ext uri="{FF2B5EF4-FFF2-40B4-BE49-F238E27FC236}">
                <a16:creationId xmlns:a16="http://schemas.microsoft.com/office/drawing/2014/main" id="{57FBE8BA-F4EB-45AD-BD5F-D65F67D75332}"/>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fld id="{769A00E2-E100-4044-A860-4D33F4F8943D}" type="slidenum">
              <a:rPr lang="en-US" altLang="zh-CN"/>
              <a:pPr/>
              <a:t>‹#›</a:t>
            </a:fld>
            <a:endParaRPr lang="en-US" altLang="zh-CN"/>
          </a:p>
        </p:txBody>
      </p:sp>
    </p:spTree>
    <p:extLst>
      <p:ext uri="{BB962C8B-B14F-4D97-AF65-F5344CB8AC3E}">
        <p14:creationId xmlns:p14="http://schemas.microsoft.com/office/powerpoint/2010/main" val="36353790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idx="4294967295"/>
          </p:nvPr>
        </p:nvSpPr>
        <p:spPr bwMode="auto">
          <a:xfrm>
            <a:off x="609600" y="274638"/>
            <a:ext cx="10972800" cy="1143000"/>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p>
        </p:txBody>
      </p:sp>
      <p:sp>
        <p:nvSpPr>
          <p:cNvPr id="1027" name="Rectangle 3"/>
          <p:cNvSpPr>
            <a:spLocks noGrp="1" noChangeArrowheads="1"/>
          </p:cNvSpPr>
          <p:nvPr>
            <p:ph type="body" idx="9"/>
          </p:nvPr>
        </p:nvSpPr>
        <p:spPr bwMode="auto">
          <a:xfrm>
            <a:off x="609600" y="1600201"/>
            <a:ext cx="10972800" cy="4525963"/>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p:cNvSpPr>
            <a:spLocks noGrp="1" noChangeArrowheads="1"/>
          </p:cNvSpPr>
          <p:nvPr>
            <p:ph type="dt" sz="half" idx="2"/>
          </p:nvPr>
        </p:nvSpPr>
        <p:spPr bwMode="auto">
          <a:xfrm>
            <a:off x="609600" y="6245225"/>
            <a:ext cx="2844800" cy="476250"/>
          </a:xfrm>
          <a:prstGeom prst="rect">
            <a:avLst/>
          </a:prstGeom>
          <a:noFill/>
          <a:ln w="9525">
            <a:noFill/>
            <a:miter lim="800000"/>
          </a:ln>
          <a:effectLst/>
        </p:spPr>
        <p:txBody>
          <a:bodyPr vert="horz" wrap="square" lIns="91440" tIns="45720" rIns="91440" bIns="45720" numCol="1" anchor="t" anchorCtr="0" compatLnSpc="1"/>
          <a:lstStyle>
            <a:lvl1pPr>
              <a:buFontTx/>
              <a:buNone/>
              <a:defRPr sz="1400">
                <a:latin typeface="Arial" panose="020B0604020202020204" pitchFamily="34" charset="0"/>
                <a:ea typeface="宋体" panose="02010600030101010101" pitchFamily="2"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4165600" y="6245225"/>
            <a:ext cx="3860800" cy="476250"/>
          </a:xfrm>
          <a:prstGeom prst="rect">
            <a:avLst/>
          </a:prstGeom>
          <a:noFill/>
          <a:ln w="9525">
            <a:noFill/>
            <a:miter lim="800000"/>
          </a:ln>
          <a:effectLst/>
        </p:spPr>
        <p:txBody>
          <a:bodyPr vert="horz" wrap="square" lIns="91440" tIns="45720" rIns="91440" bIns="45720" numCol="1" anchor="t" anchorCtr="0" compatLnSpc="1"/>
          <a:lstStyle>
            <a:lvl1pPr algn="ctr">
              <a:buFontTx/>
              <a:buNone/>
              <a:defRPr sz="1400">
                <a:latin typeface="Arial" panose="020B0604020202020204" pitchFamily="34" charset="0"/>
                <a:ea typeface="宋体" panose="02010600030101010101" pitchFamily="2"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8737600" y="6245225"/>
            <a:ext cx="2844800" cy="476250"/>
          </a:xfrm>
          <a:prstGeom prst="rect">
            <a:avLst/>
          </a:prstGeom>
          <a:noFill/>
          <a:ln w="9525">
            <a:noFill/>
            <a:miter lim="800000"/>
          </a:ln>
          <a:effectLst/>
        </p:spPr>
        <p:txBody>
          <a:bodyPr vert="horz" wrap="square" lIns="91440" tIns="45720" rIns="91440" bIns="45720" numCol="1" anchor="t" anchorCtr="0" compatLnSpc="1"/>
          <a:lstStyle>
            <a:lvl1pPr algn="r">
              <a:defRPr sz="1400" smtClean="0"/>
            </a:lvl1pPr>
          </a:lstStyle>
          <a:p>
            <a:pPr>
              <a:defRPr/>
            </a:pPr>
            <a:fld id="{89E15754-4830-44F7-892F-5C79023885EC}" type="slidenum">
              <a:rPr lang="en-US" altLang="zh-CN"/>
              <a:pPr>
                <a:defRPr/>
              </a:pPr>
              <a:t>‹#›</a:t>
            </a:fld>
            <a:endParaRPr lang="en-US" altLang="zh-CN"/>
          </a:p>
        </p:txBody>
      </p:sp>
    </p:spTree>
    <p:extLst>
      <p:ext uri="{BB962C8B-B14F-4D97-AF65-F5344CB8AC3E}">
        <p14:creationId xmlns:p14="http://schemas.microsoft.com/office/powerpoint/2010/main" val="6907079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18.xml"/><Relationship Id="rId4" Type="http://schemas.openxmlformats.org/officeDocument/2006/relationships/image" Target="../media/image19.emf"/></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18.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9.xml"/><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69C85724-E5B8-4148-94D6-CB4FE1F9BCE4}"/>
              </a:ext>
            </a:extLst>
          </p:cNvPr>
          <p:cNvPicPr>
            <a:picLocks noChangeAspect="1"/>
          </p:cNvPicPr>
          <p:nvPr/>
        </p:nvPicPr>
        <p:blipFill>
          <a:blip r:embed="rId2"/>
          <a:stretch>
            <a:fillRect/>
          </a:stretch>
        </p:blipFill>
        <p:spPr>
          <a:xfrm>
            <a:off x="396607" y="1911424"/>
            <a:ext cx="5434988" cy="4076241"/>
          </a:xfrm>
          <a:prstGeom prst="rect">
            <a:avLst/>
          </a:prstGeom>
        </p:spPr>
      </p:pic>
      <p:pic>
        <p:nvPicPr>
          <p:cNvPr id="6" name="图片 5">
            <a:extLst>
              <a:ext uri="{FF2B5EF4-FFF2-40B4-BE49-F238E27FC236}">
                <a16:creationId xmlns:a16="http://schemas.microsoft.com/office/drawing/2014/main" id="{FE8477CC-5EC8-4C99-88DF-AB37E5F7B967}"/>
              </a:ext>
            </a:extLst>
          </p:cNvPr>
          <p:cNvPicPr>
            <a:picLocks noChangeAspect="1"/>
          </p:cNvPicPr>
          <p:nvPr/>
        </p:nvPicPr>
        <p:blipFill>
          <a:blip r:embed="rId3"/>
          <a:stretch>
            <a:fillRect/>
          </a:stretch>
        </p:blipFill>
        <p:spPr>
          <a:xfrm>
            <a:off x="6558711" y="1908671"/>
            <a:ext cx="5434987" cy="4076240"/>
          </a:xfrm>
          <a:prstGeom prst="rect">
            <a:avLst/>
          </a:prstGeom>
        </p:spPr>
      </p:pic>
      <p:sp>
        <p:nvSpPr>
          <p:cNvPr id="7" name="矩形 6">
            <a:extLst>
              <a:ext uri="{FF2B5EF4-FFF2-40B4-BE49-F238E27FC236}">
                <a16:creationId xmlns:a16="http://schemas.microsoft.com/office/drawing/2014/main" id="{95D134DB-B2B9-47FA-B648-4CB8D0F9AA3D}"/>
              </a:ext>
            </a:extLst>
          </p:cNvPr>
          <p:cNvSpPr/>
          <p:nvPr/>
        </p:nvSpPr>
        <p:spPr>
          <a:xfrm>
            <a:off x="3695343" y="507822"/>
            <a:ext cx="4801314" cy="1015663"/>
          </a:xfrm>
          <a:prstGeom prst="rect">
            <a:avLst/>
          </a:prstGeom>
          <a:noFill/>
        </p:spPr>
        <p:txBody>
          <a:bodyPr wrap="none" lIns="91440" tIns="45720" rIns="91440" bIns="45720">
            <a:spAutoFit/>
          </a:bodyPr>
          <a:lstStyle/>
          <a:p>
            <a:pPr algn="ctr"/>
            <a:r>
              <a:rPr lang="zh-CN" altLang="en-US" sz="6000" b="1" cap="none" spc="0" dirty="0">
                <a:ln w="22225">
                  <a:solidFill>
                    <a:schemeClr val="accent2"/>
                  </a:solidFill>
                  <a:prstDash val="solid"/>
                </a:ln>
                <a:solidFill>
                  <a:schemeClr val="accent2">
                    <a:lumMod val="40000"/>
                    <a:lumOff val="60000"/>
                  </a:schemeClr>
                </a:solidFill>
                <a:effectLst/>
              </a:rPr>
              <a:t>农业专题复习</a:t>
            </a:r>
          </a:p>
        </p:txBody>
      </p:sp>
    </p:spTree>
    <p:extLst>
      <p:ext uri="{BB962C8B-B14F-4D97-AF65-F5344CB8AC3E}">
        <p14:creationId xmlns:p14="http://schemas.microsoft.com/office/powerpoint/2010/main" val="24774797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314EE800-EF09-42CC-9DCC-BA357641A8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0160" y="279702"/>
            <a:ext cx="4124040" cy="272989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8193" name="Picture 1">
            <a:extLst>
              <a:ext uri="{FF2B5EF4-FFF2-40B4-BE49-F238E27FC236}">
                <a16:creationId xmlns:a16="http://schemas.microsoft.com/office/drawing/2014/main" id="{0ED2CA2D-C82E-4EDB-94C5-C08B0BF477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7720" y="279701"/>
            <a:ext cx="4020048" cy="272396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4">
            <a:extLst>
              <a:ext uri="{FF2B5EF4-FFF2-40B4-BE49-F238E27FC236}">
                <a16:creationId xmlns:a16="http://schemas.microsoft.com/office/drawing/2014/main" id="{6F33614D-970A-4FB3-B0BC-E780FFA400F9}"/>
              </a:ext>
            </a:extLst>
          </p:cNvPr>
          <p:cNvSpPr>
            <a:spLocks noChangeArrowheads="1"/>
          </p:cNvSpPr>
          <p:nvPr/>
        </p:nvSpPr>
        <p:spPr bwMode="auto">
          <a:xfrm>
            <a:off x="0" y="16446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4" name="Rectangle 5">
            <a:extLst>
              <a:ext uri="{FF2B5EF4-FFF2-40B4-BE49-F238E27FC236}">
                <a16:creationId xmlns:a16="http://schemas.microsoft.com/office/drawing/2014/main" id="{33AD2BB1-D596-4F69-ACFF-16CBA3D773C7}"/>
              </a:ext>
            </a:extLst>
          </p:cNvPr>
          <p:cNvSpPr>
            <a:spLocks noChangeArrowheads="1"/>
          </p:cNvSpPr>
          <p:nvPr/>
        </p:nvSpPr>
        <p:spPr bwMode="auto">
          <a:xfrm>
            <a:off x="396240" y="3245231"/>
            <a:ext cx="10982960"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据上图可知，美国农业具有</a:t>
            </a:r>
            <a:r>
              <a:rPr kumimoji="0" lang="zh-CN" altLang="en-US" sz="2800" b="0" i="0" u="sng"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的特点。</a:t>
            </a:r>
            <a:endParaRPr kumimoji="0" lang="zh-CN"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结论二：科技能够影响农业发展。</a:t>
            </a:r>
            <a:endParaRPr kumimoji="0" lang="zh-CN"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小结：</a:t>
            </a:r>
            <a:r>
              <a:rPr kumimoji="0" lang="zh-CN" altLang="en-US" sz="2800" b="0" i="0" u="sng"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a:t>
            </a:r>
            <a:r>
              <a:rPr kumimoji="0" lang="zh-CN" altLang="en-US" sz="2800" b="0" i="0" u="sng"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a:t>
            </a:r>
            <a:r>
              <a:rPr kumimoji="0" lang="zh-CN" altLang="en-US" sz="2800" b="0" i="0" u="sng"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、劳动力、政策等社会经济因素可影响农业发展和布局。</a:t>
            </a:r>
            <a:endParaRPr kumimoji="0" lang="zh-CN" altLang="en-US" sz="2800" b="0" i="0" u="none" strike="noStrike" cap="none" normalizeH="0" baseline="0" dirty="0">
              <a:ln>
                <a:noFill/>
              </a:ln>
              <a:solidFill>
                <a:schemeClr val="tx1"/>
              </a:solidFill>
              <a:effectLst/>
              <a:latin typeface="Arial" panose="020B0604020202020204" pitchFamily="34" charset="0"/>
            </a:endParaRPr>
          </a:p>
        </p:txBody>
      </p:sp>
      <p:sp>
        <p:nvSpPr>
          <p:cNvPr id="5" name="文本框 4">
            <a:extLst>
              <a:ext uri="{FF2B5EF4-FFF2-40B4-BE49-F238E27FC236}">
                <a16:creationId xmlns:a16="http://schemas.microsoft.com/office/drawing/2014/main" id="{943ECBCD-E3D4-41B5-8AAF-690C4A958791}"/>
              </a:ext>
            </a:extLst>
          </p:cNvPr>
          <p:cNvSpPr txBox="1"/>
          <p:nvPr/>
        </p:nvSpPr>
        <p:spPr>
          <a:xfrm>
            <a:off x="5175805" y="3217439"/>
            <a:ext cx="1415772" cy="584775"/>
          </a:xfrm>
          <a:prstGeom prst="rect">
            <a:avLst/>
          </a:prstGeom>
          <a:noFill/>
        </p:spPr>
        <p:txBody>
          <a:bodyPr wrap="none" rtlCol="0">
            <a:spAutoFit/>
          </a:bodyPr>
          <a:lstStyle/>
          <a:p>
            <a:r>
              <a:rPr lang="zh-CN" altLang="en-US" sz="3200" b="1" dirty="0">
                <a:solidFill>
                  <a:srgbClr val="FF0000"/>
                </a:solidFill>
              </a:rPr>
              <a:t>机械化</a:t>
            </a:r>
          </a:p>
        </p:txBody>
      </p:sp>
      <p:sp>
        <p:nvSpPr>
          <p:cNvPr id="8" name="矩形 7">
            <a:extLst>
              <a:ext uri="{FF2B5EF4-FFF2-40B4-BE49-F238E27FC236}">
                <a16:creationId xmlns:a16="http://schemas.microsoft.com/office/drawing/2014/main" id="{52B4A3DA-077E-41C6-9639-DCB21A78C3D8}"/>
              </a:ext>
            </a:extLst>
          </p:cNvPr>
          <p:cNvSpPr/>
          <p:nvPr/>
        </p:nvSpPr>
        <p:spPr>
          <a:xfrm>
            <a:off x="812800" y="4253906"/>
            <a:ext cx="1747518" cy="769441"/>
          </a:xfrm>
          <a:prstGeom prst="rect">
            <a:avLst/>
          </a:prstGeom>
          <a:noFill/>
        </p:spPr>
        <p:txBody>
          <a:bodyPr wrap="square" lIns="91440" tIns="45720" rIns="91440" bIns="45720">
            <a:spAutoFit/>
          </a:bodyPr>
          <a:lstStyle/>
          <a:p>
            <a:pPr algn="ctr"/>
            <a:r>
              <a:rPr lang="zh-CN" altLang="en-US" sz="4400" b="1" cap="none" spc="0" dirty="0">
                <a:ln w="12700">
                  <a:solidFill>
                    <a:schemeClr val="accent1"/>
                  </a:solidFill>
                  <a:prstDash val="solid"/>
                </a:ln>
                <a:solidFill>
                  <a:srgbClr val="0099FF"/>
                </a:solidFill>
                <a:effectLst>
                  <a:outerShdw dist="38100" dir="2640000" algn="bl" rotWithShape="0">
                    <a:schemeClr val="accent1"/>
                  </a:outerShdw>
                </a:effectLst>
              </a:rPr>
              <a:t>市场</a:t>
            </a:r>
          </a:p>
        </p:txBody>
      </p:sp>
      <p:sp>
        <p:nvSpPr>
          <p:cNvPr id="9" name="矩形 8">
            <a:extLst>
              <a:ext uri="{FF2B5EF4-FFF2-40B4-BE49-F238E27FC236}">
                <a16:creationId xmlns:a16="http://schemas.microsoft.com/office/drawing/2014/main" id="{E55E58B2-FE1B-44D6-92AD-86E9C4188768}"/>
              </a:ext>
            </a:extLst>
          </p:cNvPr>
          <p:cNvSpPr/>
          <p:nvPr/>
        </p:nvSpPr>
        <p:spPr>
          <a:xfrm>
            <a:off x="2235202" y="4270567"/>
            <a:ext cx="1747518" cy="769441"/>
          </a:xfrm>
          <a:prstGeom prst="rect">
            <a:avLst/>
          </a:prstGeom>
          <a:noFill/>
        </p:spPr>
        <p:txBody>
          <a:bodyPr wrap="square" lIns="91440" tIns="45720" rIns="91440" bIns="45720">
            <a:spAutoFit/>
          </a:bodyPr>
          <a:lstStyle/>
          <a:p>
            <a:pPr algn="ctr"/>
            <a:r>
              <a:rPr lang="zh-CN" altLang="en-US" sz="4400" b="1" cap="none" spc="0" dirty="0">
                <a:ln w="12700">
                  <a:solidFill>
                    <a:schemeClr val="accent1"/>
                  </a:solidFill>
                  <a:prstDash val="solid"/>
                </a:ln>
                <a:solidFill>
                  <a:srgbClr val="0099FF"/>
                </a:solidFill>
                <a:effectLst>
                  <a:outerShdw dist="38100" dir="2640000" algn="bl" rotWithShape="0">
                    <a:schemeClr val="accent1"/>
                  </a:outerShdw>
                </a:effectLst>
              </a:rPr>
              <a:t>交通</a:t>
            </a:r>
          </a:p>
        </p:txBody>
      </p:sp>
      <p:sp>
        <p:nvSpPr>
          <p:cNvPr id="10" name="矩形 9">
            <a:extLst>
              <a:ext uri="{FF2B5EF4-FFF2-40B4-BE49-F238E27FC236}">
                <a16:creationId xmlns:a16="http://schemas.microsoft.com/office/drawing/2014/main" id="{0F3E68F1-1B6D-4497-88F9-84F52B75F903}"/>
              </a:ext>
            </a:extLst>
          </p:cNvPr>
          <p:cNvSpPr/>
          <p:nvPr/>
        </p:nvSpPr>
        <p:spPr>
          <a:xfrm>
            <a:off x="3637281" y="4287228"/>
            <a:ext cx="1747518" cy="769441"/>
          </a:xfrm>
          <a:prstGeom prst="rect">
            <a:avLst/>
          </a:prstGeom>
          <a:noFill/>
        </p:spPr>
        <p:txBody>
          <a:bodyPr wrap="square" lIns="91440" tIns="45720" rIns="91440" bIns="45720">
            <a:spAutoFit/>
          </a:bodyPr>
          <a:lstStyle/>
          <a:p>
            <a:pPr algn="ctr"/>
            <a:r>
              <a:rPr lang="zh-CN" altLang="en-US" sz="4400" b="1" cap="none" spc="0" dirty="0">
                <a:ln w="12700">
                  <a:solidFill>
                    <a:schemeClr val="accent1"/>
                  </a:solidFill>
                  <a:prstDash val="solid"/>
                </a:ln>
                <a:solidFill>
                  <a:srgbClr val="0099FF"/>
                </a:solidFill>
                <a:effectLst>
                  <a:outerShdw dist="38100" dir="2640000" algn="bl" rotWithShape="0">
                    <a:schemeClr val="accent1"/>
                  </a:outerShdw>
                </a:effectLst>
              </a:rPr>
              <a:t>科技</a:t>
            </a:r>
          </a:p>
        </p:txBody>
      </p:sp>
    </p:spTree>
    <p:extLst>
      <p:ext uri="{BB962C8B-B14F-4D97-AF65-F5344CB8AC3E}">
        <p14:creationId xmlns:p14="http://schemas.microsoft.com/office/powerpoint/2010/main" val="70595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ppt_x"/>
                                          </p:val>
                                        </p:tav>
                                        <p:tav tm="100000">
                                          <p:val>
                                            <p:strVal val="#ppt_x"/>
                                          </p:val>
                                        </p:tav>
                                      </p:tavLst>
                                    </p:anim>
                                    <p:anim calcmode="lin" valueType="num">
                                      <p:cBhvr additive="base">
                                        <p:cTn id="17" dur="500" fill="hold"/>
                                        <p:tgtEl>
                                          <p:spTgt spid="9"/>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ppt_x"/>
                                          </p:val>
                                        </p:tav>
                                        <p:tav tm="100000">
                                          <p:val>
                                            <p:strVal val="#ppt_x"/>
                                          </p:val>
                                        </p:tav>
                                      </p:tavLst>
                                    </p:anim>
                                    <p:anim calcmode="lin" valueType="num">
                                      <p:cBhvr additive="base">
                                        <p:cTn id="21"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55B60FD5-A223-468B-B1F8-8D985CAD18AD}"/>
              </a:ext>
            </a:extLst>
          </p:cNvPr>
          <p:cNvSpPr txBox="1"/>
          <p:nvPr/>
        </p:nvSpPr>
        <p:spPr>
          <a:xfrm>
            <a:off x="319489" y="2379642"/>
            <a:ext cx="738664" cy="1913344"/>
          </a:xfrm>
          <a:prstGeom prst="rect">
            <a:avLst/>
          </a:prstGeom>
          <a:noFill/>
        </p:spPr>
        <p:txBody>
          <a:bodyPr vert="eaVert" wrap="none" rtlCol="0">
            <a:spAutoFit/>
          </a:bodyPr>
          <a:lstStyle/>
          <a:p>
            <a:r>
              <a:rPr lang="zh-CN" altLang="en-US" sz="3600" b="1" dirty="0">
                <a:solidFill>
                  <a:srgbClr val="FF3300"/>
                </a:solidFill>
              </a:rPr>
              <a:t>因地制宜</a:t>
            </a:r>
          </a:p>
        </p:txBody>
      </p:sp>
      <p:sp>
        <p:nvSpPr>
          <p:cNvPr id="6" name="左大括号 5">
            <a:extLst>
              <a:ext uri="{FF2B5EF4-FFF2-40B4-BE49-F238E27FC236}">
                <a16:creationId xmlns:a16="http://schemas.microsoft.com/office/drawing/2014/main" id="{BED04C6D-A1DD-4B86-BCCF-E5FB7524B266}"/>
              </a:ext>
            </a:extLst>
          </p:cNvPr>
          <p:cNvSpPr/>
          <p:nvPr/>
        </p:nvSpPr>
        <p:spPr>
          <a:xfrm>
            <a:off x="903383" y="1751682"/>
            <a:ext cx="594911" cy="3481330"/>
          </a:xfrm>
          <a:prstGeom prst="leftBrace">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A82AE295-79D0-46E5-88B6-BBB545E6EDF7}"/>
              </a:ext>
            </a:extLst>
          </p:cNvPr>
          <p:cNvSpPr txBox="1"/>
          <p:nvPr/>
        </p:nvSpPr>
        <p:spPr>
          <a:xfrm>
            <a:off x="1410693" y="1459294"/>
            <a:ext cx="1008609" cy="584775"/>
          </a:xfrm>
          <a:prstGeom prst="rect">
            <a:avLst/>
          </a:prstGeom>
          <a:noFill/>
        </p:spPr>
        <p:txBody>
          <a:bodyPr wrap="none" rtlCol="0">
            <a:spAutoFit/>
          </a:bodyPr>
          <a:lstStyle/>
          <a:p>
            <a:r>
              <a:rPr lang="zh-CN" altLang="en-US" sz="3200" b="1" dirty="0">
                <a:solidFill>
                  <a:srgbClr val="0000FF"/>
                </a:solidFill>
              </a:rPr>
              <a:t>自然</a:t>
            </a:r>
          </a:p>
        </p:txBody>
      </p:sp>
      <p:sp>
        <p:nvSpPr>
          <p:cNvPr id="8" name="文本框 7">
            <a:extLst>
              <a:ext uri="{FF2B5EF4-FFF2-40B4-BE49-F238E27FC236}">
                <a16:creationId xmlns:a16="http://schemas.microsoft.com/office/drawing/2014/main" id="{C9BC3815-AAF0-4C8F-857A-C75B4EBB108B}"/>
              </a:ext>
            </a:extLst>
          </p:cNvPr>
          <p:cNvSpPr txBox="1"/>
          <p:nvPr/>
        </p:nvSpPr>
        <p:spPr>
          <a:xfrm>
            <a:off x="1462113" y="4940624"/>
            <a:ext cx="1008609" cy="584775"/>
          </a:xfrm>
          <a:prstGeom prst="rect">
            <a:avLst/>
          </a:prstGeom>
          <a:noFill/>
        </p:spPr>
        <p:txBody>
          <a:bodyPr wrap="none" rtlCol="0">
            <a:spAutoFit/>
          </a:bodyPr>
          <a:lstStyle/>
          <a:p>
            <a:r>
              <a:rPr lang="zh-CN" altLang="en-US" sz="3200" b="1" dirty="0">
                <a:solidFill>
                  <a:srgbClr val="0000FF"/>
                </a:solidFill>
              </a:rPr>
              <a:t>社会</a:t>
            </a:r>
          </a:p>
        </p:txBody>
      </p:sp>
      <p:sp>
        <p:nvSpPr>
          <p:cNvPr id="9" name="左大括号 8">
            <a:extLst>
              <a:ext uri="{FF2B5EF4-FFF2-40B4-BE49-F238E27FC236}">
                <a16:creationId xmlns:a16="http://schemas.microsoft.com/office/drawing/2014/main" id="{A3E49CEA-972E-4E23-838C-379F0AB7178F}"/>
              </a:ext>
            </a:extLst>
          </p:cNvPr>
          <p:cNvSpPr/>
          <p:nvPr/>
        </p:nvSpPr>
        <p:spPr>
          <a:xfrm>
            <a:off x="2356144" y="495759"/>
            <a:ext cx="594911" cy="2666082"/>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FBC630B6-736F-421F-B469-C4EE5315EBF4}"/>
              </a:ext>
            </a:extLst>
          </p:cNvPr>
          <p:cNvSpPr/>
          <p:nvPr/>
        </p:nvSpPr>
        <p:spPr>
          <a:xfrm>
            <a:off x="3584400" y="112042"/>
            <a:ext cx="8607599" cy="1323439"/>
          </a:xfrm>
          <a:prstGeom prst="rect">
            <a:avLst/>
          </a:prstGeom>
        </p:spPr>
        <p:txBody>
          <a:bodyPr wrap="square">
            <a:spAutoFit/>
          </a:bodyPr>
          <a:lstStyle/>
          <a:p>
            <a:pPr indent="333375" algn="just">
              <a:spcAft>
                <a:spcPts val="0"/>
              </a:spcAft>
            </a:pPr>
            <a:r>
              <a:rPr lang="en-US" altLang="zh-CN" sz="2000" kern="100" dirty="0">
                <a:latin typeface="宋体" panose="02010600030101010101" pitchFamily="2" charset="-122"/>
                <a:ea typeface="宋体" panose="02010600030101010101" pitchFamily="2" charset="-122"/>
                <a:cs typeface="宋体" panose="02010600030101010101" pitchFamily="2" charset="-122"/>
              </a:rPr>
              <a:t> </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有利：——</a:t>
            </a:r>
            <a:r>
              <a:rPr lang="zh-CN" altLang="zh-CN" sz="2000" b="1" kern="100" dirty="0">
                <a:latin typeface="Times New Roman" panose="02020603050405020304" pitchFamily="18" charset="0"/>
                <a:ea typeface="宋体" panose="02010600030101010101" pitchFamily="2" charset="-122"/>
                <a:cs typeface="宋体" panose="02010600030101010101" pitchFamily="2" charset="-122"/>
              </a:rPr>
              <a:t>气候类型 </a:t>
            </a:r>
            <a:r>
              <a:rPr lang="en-US" altLang="zh-CN" sz="2000" b="1" kern="100" dirty="0">
                <a:latin typeface="Times New Roman" panose="02020603050405020304" pitchFamily="18" charset="0"/>
                <a:ea typeface="宋体" panose="02010600030101010101" pitchFamily="2" charset="-122"/>
                <a:cs typeface="宋体" panose="02010600030101010101" pitchFamily="2" charset="-122"/>
              </a:rPr>
              <a:t>+ </a:t>
            </a:r>
            <a:r>
              <a:rPr lang="zh-CN" altLang="zh-CN" sz="2000" b="1" kern="100" dirty="0">
                <a:latin typeface="Times New Roman" panose="02020603050405020304" pitchFamily="18" charset="0"/>
                <a:ea typeface="宋体" panose="02010600030101010101" pitchFamily="2" charset="-122"/>
                <a:cs typeface="宋体" panose="02010600030101010101" pitchFamily="2" charset="-122"/>
              </a:rPr>
              <a:t>优势条件</a:t>
            </a:r>
            <a:endParaRPr lang="en-US" altLang="zh-CN" sz="2000" b="1" kern="100" dirty="0">
              <a:latin typeface="Times New Roman" panose="02020603050405020304" pitchFamily="18" charset="0"/>
              <a:ea typeface="宋体" panose="02010600030101010101" pitchFamily="2" charset="-122"/>
            </a:endParaRPr>
          </a:p>
          <a:p>
            <a:pPr indent="333375" algn="just">
              <a:spcAft>
                <a:spcPts val="0"/>
              </a:spcAft>
            </a:pPr>
            <a:r>
              <a:rPr lang="en-US" altLang="zh-CN" sz="2000" kern="100" dirty="0">
                <a:latin typeface="Times New Roman" panose="02020603050405020304" pitchFamily="18" charset="0"/>
                <a:ea typeface="宋体" panose="02010600030101010101" pitchFamily="2" charset="-122"/>
                <a:cs typeface="宋体" panose="02010600030101010101" pitchFamily="2" charset="-122"/>
              </a:rPr>
              <a:t>                   </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（光照充足 或 热量充足 或 水热条件好 或 温差大 </a:t>
            </a:r>
            <a:r>
              <a:rPr lang="zh-CN" altLang="en-US" sz="2000" kern="100" dirty="0">
                <a:latin typeface="Times New Roman" panose="02020603050405020304" pitchFamily="18" charset="0"/>
                <a:ea typeface="宋体" panose="02010600030101010101" pitchFamily="2" charset="-122"/>
                <a:cs typeface="宋体" panose="02010600030101010101" pitchFamily="2" charset="-122"/>
              </a:rPr>
              <a:t>等</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a:t>
            </a:r>
            <a:endParaRPr lang="zh-CN" altLang="zh-CN" sz="2000" kern="100" dirty="0">
              <a:latin typeface="Times New Roman" panose="02020603050405020304" pitchFamily="18" charset="0"/>
              <a:ea typeface="宋体" panose="02010600030101010101" pitchFamily="2" charset="-122"/>
            </a:endParaRPr>
          </a:p>
          <a:p>
            <a:pPr indent="266700" algn="just">
              <a:spcAft>
                <a:spcPts val="0"/>
              </a:spcAft>
            </a:pPr>
            <a:r>
              <a:rPr lang="en-US" altLang="zh-CN" sz="2000" kern="100" dirty="0">
                <a:latin typeface="宋体" panose="02010600030101010101" pitchFamily="2" charset="-122"/>
                <a:ea typeface="宋体" panose="02010600030101010101" pitchFamily="2" charset="-122"/>
                <a:cs typeface="宋体" panose="02010600030101010101" pitchFamily="2" charset="-122"/>
              </a:rPr>
              <a:t> </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不利：——气候类型</a:t>
            </a:r>
            <a:r>
              <a:rPr lang="en-US" altLang="zh-CN" sz="2000" kern="100" dirty="0">
                <a:latin typeface="Times New Roman" panose="02020603050405020304" pitchFamily="18" charset="0"/>
                <a:ea typeface="宋体" panose="02010600030101010101" pitchFamily="2" charset="-122"/>
                <a:cs typeface="宋体" panose="02010600030101010101" pitchFamily="2" charset="-122"/>
              </a:rPr>
              <a:t>+</a:t>
            </a:r>
            <a:r>
              <a:rPr lang="zh-CN" altLang="zh-CN" sz="2000" b="1" kern="100" dirty="0">
                <a:latin typeface="Times New Roman" panose="02020603050405020304" pitchFamily="18" charset="0"/>
                <a:ea typeface="宋体" panose="02010600030101010101" pitchFamily="2" charset="-122"/>
                <a:cs typeface="宋体" panose="02010600030101010101" pitchFamily="2" charset="-122"/>
              </a:rPr>
              <a:t>不利条件（限制因素）</a:t>
            </a:r>
            <a:endParaRPr lang="zh-CN" altLang="zh-CN" sz="2000" kern="100" dirty="0">
              <a:latin typeface="Times New Roman" panose="02020603050405020304" pitchFamily="18" charset="0"/>
              <a:ea typeface="宋体" panose="02010600030101010101" pitchFamily="2" charset="-122"/>
            </a:endParaRPr>
          </a:p>
          <a:p>
            <a:pPr algn="just">
              <a:spcAft>
                <a:spcPts val="0"/>
              </a:spcAft>
            </a:pPr>
            <a:r>
              <a:rPr lang="en-US" altLang="zh-CN" sz="2000" kern="100" dirty="0">
                <a:latin typeface="宋体" panose="02010600030101010101" pitchFamily="2" charset="-122"/>
                <a:ea typeface="宋体" panose="02010600030101010101" pitchFamily="2" charset="-122"/>
                <a:cs typeface="宋体" panose="02010600030101010101" pitchFamily="2" charset="-122"/>
              </a:rPr>
              <a:t>            </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（热量不足、降水季节变化大、旱涝灾害等）</a:t>
            </a:r>
            <a:endParaRPr lang="zh-CN" altLang="zh-CN" sz="2000" kern="100" dirty="0">
              <a:latin typeface="Times New Roman" panose="02020603050405020304" pitchFamily="18" charset="0"/>
              <a:ea typeface="宋体" panose="02010600030101010101" pitchFamily="2" charset="-122"/>
            </a:endParaRPr>
          </a:p>
        </p:txBody>
      </p:sp>
      <p:sp>
        <p:nvSpPr>
          <p:cNvPr id="12" name="矩形 11">
            <a:extLst>
              <a:ext uri="{FF2B5EF4-FFF2-40B4-BE49-F238E27FC236}">
                <a16:creationId xmlns:a16="http://schemas.microsoft.com/office/drawing/2014/main" id="{28472350-DF9E-48EA-9B80-524BC35A9C44}"/>
              </a:ext>
            </a:extLst>
          </p:cNvPr>
          <p:cNvSpPr/>
          <p:nvPr/>
        </p:nvSpPr>
        <p:spPr>
          <a:xfrm>
            <a:off x="2951055" y="327486"/>
            <a:ext cx="1266693" cy="523220"/>
          </a:xfrm>
          <a:prstGeom prst="rect">
            <a:avLst/>
          </a:prstGeom>
        </p:spPr>
        <p:txBody>
          <a:bodyPr wrap="none">
            <a:spAutoFit/>
          </a:bodyPr>
          <a:lstStyle/>
          <a:p>
            <a:r>
              <a:rPr lang="zh-CN" altLang="zh-CN" sz="2800" b="1" kern="100" dirty="0">
                <a:solidFill>
                  <a:srgbClr val="FF33CC"/>
                </a:solidFill>
                <a:latin typeface="Times New Roman" panose="02020603050405020304" pitchFamily="18" charset="0"/>
                <a:ea typeface="宋体" panose="02010600030101010101" pitchFamily="2" charset="-122"/>
                <a:cs typeface="宋体" panose="02010600030101010101" pitchFamily="2" charset="-122"/>
              </a:rPr>
              <a:t>气候：</a:t>
            </a:r>
            <a:endParaRPr lang="zh-CN" altLang="en-US" sz="2800" dirty="0">
              <a:solidFill>
                <a:srgbClr val="FF33CC"/>
              </a:solidFill>
            </a:endParaRPr>
          </a:p>
        </p:txBody>
      </p:sp>
      <p:sp>
        <p:nvSpPr>
          <p:cNvPr id="13" name="矩形 12">
            <a:extLst>
              <a:ext uri="{FF2B5EF4-FFF2-40B4-BE49-F238E27FC236}">
                <a16:creationId xmlns:a16="http://schemas.microsoft.com/office/drawing/2014/main" id="{FE08AC16-28F5-4056-955B-BE9CE805C63A}"/>
              </a:ext>
            </a:extLst>
          </p:cNvPr>
          <p:cNvSpPr/>
          <p:nvPr/>
        </p:nvSpPr>
        <p:spPr>
          <a:xfrm>
            <a:off x="3771648" y="1505634"/>
            <a:ext cx="8155947" cy="646331"/>
          </a:xfrm>
          <a:prstGeom prst="rect">
            <a:avLst/>
          </a:prstGeom>
        </p:spPr>
        <p:txBody>
          <a:bodyPr wrap="square">
            <a:spAutoFit/>
          </a:bodyPr>
          <a:lstStyle/>
          <a:p>
            <a:pPr indent="200025" algn="just">
              <a:spcAft>
                <a:spcPts val="0"/>
              </a:spcAft>
            </a:pPr>
            <a:r>
              <a:rPr lang="zh-CN" altLang="zh-CN" kern="100" dirty="0">
                <a:latin typeface="Times New Roman" panose="02020603050405020304" pitchFamily="18" charset="0"/>
                <a:ea typeface="宋体" panose="02010600030101010101" pitchFamily="2" charset="-122"/>
                <a:cs typeface="宋体" panose="02010600030101010101" pitchFamily="2" charset="-122"/>
              </a:rPr>
              <a:t>地形类的信息（地形名称、海拔高度数值</a:t>
            </a:r>
            <a:r>
              <a:rPr lang="zh-CN" altLang="en-US" kern="100" dirty="0">
                <a:latin typeface="Times New Roman" panose="02020603050405020304" pitchFamily="18" charset="0"/>
                <a:ea typeface="宋体" panose="02010600030101010101" pitchFamily="2" charset="-122"/>
                <a:cs typeface="宋体" panose="02010600030101010101" pitchFamily="2" charset="-122"/>
              </a:rPr>
              <a:t>等</a:t>
            </a:r>
            <a:r>
              <a:rPr lang="zh-CN" altLang="zh-CN" kern="100" dirty="0">
                <a:latin typeface="Times New Roman" panose="02020603050405020304" pitchFamily="18" charset="0"/>
                <a:ea typeface="宋体" panose="02010600030101010101" pitchFamily="2" charset="-122"/>
                <a:cs typeface="宋体" panose="02010600030101010101" pitchFamily="2" charset="-122"/>
              </a:rPr>
              <a:t>）</a:t>
            </a:r>
            <a:endParaRPr lang="zh-CN" altLang="zh-CN" kern="100" dirty="0">
              <a:latin typeface="Times New Roman" panose="02020603050405020304" pitchFamily="18" charset="0"/>
              <a:ea typeface="宋体" panose="02010600030101010101" pitchFamily="2" charset="-122"/>
            </a:endParaRPr>
          </a:p>
          <a:p>
            <a:pPr algn="just">
              <a:spcAft>
                <a:spcPts val="0"/>
              </a:spcAft>
            </a:pPr>
            <a:r>
              <a:rPr lang="en-US" altLang="zh-CN" kern="100" dirty="0">
                <a:latin typeface="宋体" panose="02010600030101010101" pitchFamily="2" charset="-122"/>
                <a:ea typeface="宋体" panose="02010600030101010101" pitchFamily="2" charset="-122"/>
                <a:cs typeface="宋体" panose="02010600030101010101" pitchFamily="2" charset="-122"/>
              </a:rPr>
              <a:t>             </a:t>
            </a:r>
            <a:r>
              <a:rPr lang="en-US" altLang="zh-CN" b="1" kern="100" dirty="0">
                <a:latin typeface="宋体" panose="02010600030101010101" pitchFamily="2" charset="-122"/>
                <a:ea typeface="宋体" panose="02010600030101010101" pitchFamily="2" charset="-122"/>
                <a:cs typeface="宋体" panose="02010600030101010101" pitchFamily="2" charset="-122"/>
              </a:rPr>
              <a:t> </a:t>
            </a:r>
            <a:r>
              <a:rPr lang="zh-CN" altLang="en-US" b="1" kern="100" dirty="0">
                <a:latin typeface="Times New Roman" panose="02020603050405020304" pitchFamily="18" charset="0"/>
                <a:ea typeface="宋体" panose="02010600030101010101" pitchFamily="2" charset="-122"/>
                <a:cs typeface="宋体" panose="02010600030101010101" pitchFamily="2" charset="-122"/>
              </a:rPr>
              <a:t>有利</a:t>
            </a:r>
            <a:r>
              <a:rPr lang="zh-CN" altLang="zh-CN" b="1" kern="100" dirty="0">
                <a:latin typeface="Times New Roman" panose="02020603050405020304" pitchFamily="18" charset="0"/>
                <a:ea typeface="宋体" panose="02010600030101010101" pitchFamily="2" charset="-122"/>
                <a:cs typeface="宋体" panose="02010600030101010101" pitchFamily="2" charset="-122"/>
              </a:rPr>
              <a:t>：——地形名称</a:t>
            </a:r>
            <a:r>
              <a:rPr lang="en-US" altLang="zh-CN" b="1" kern="100" dirty="0">
                <a:latin typeface="Times New Roman" panose="02020603050405020304" pitchFamily="18" charset="0"/>
                <a:ea typeface="宋体" panose="02010600030101010101" pitchFamily="2" charset="-122"/>
                <a:cs typeface="宋体" panose="02010600030101010101" pitchFamily="2" charset="-122"/>
              </a:rPr>
              <a:t> +</a:t>
            </a:r>
            <a:r>
              <a:rPr lang="zh-CN" altLang="zh-CN" b="1" kern="100" dirty="0">
                <a:latin typeface="Times New Roman" panose="02020603050405020304" pitchFamily="18" charset="0"/>
                <a:ea typeface="宋体" panose="02010600030101010101" pitchFamily="2" charset="-122"/>
                <a:cs typeface="宋体" panose="02010600030101010101" pitchFamily="2" charset="-122"/>
              </a:rPr>
              <a:t>地</a:t>
            </a:r>
            <a:r>
              <a:rPr lang="zh-CN" altLang="en-US" b="1" kern="100" dirty="0">
                <a:latin typeface="Times New Roman" panose="02020603050405020304" pitchFamily="18" charset="0"/>
                <a:ea typeface="宋体" panose="02010600030101010101" pitchFamily="2" charset="-122"/>
                <a:cs typeface="宋体" panose="02010600030101010101" pitchFamily="2" charset="-122"/>
              </a:rPr>
              <a:t>形</a:t>
            </a:r>
            <a:r>
              <a:rPr lang="zh-CN" altLang="zh-CN" b="1" kern="100" dirty="0">
                <a:latin typeface="Times New Roman" panose="02020603050405020304" pitchFamily="18" charset="0"/>
                <a:ea typeface="宋体" panose="02010600030101010101" pitchFamily="2" charset="-122"/>
                <a:cs typeface="宋体" panose="02010600030101010101" pitchFamily="2" charset="-122"/>
              </a:rPr>
              <a:t>平坦</a:t>
            </a:r>
            <a:r>
              <a:rPr lang="en-US" altLang="zh-CN"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kern="100" dirty="0">
                <a:latin typeface="宋体" panose="02010600030101010101" pitchFamily="2" charset="-122"/>
                <a:ea typeface="宋体" panose="02010600030101010101" pitchFamily="2" charset="-122"/>
                <a:cs typeface="宋体" panose="02010600030101010101" pitchFamily="2" charset="-122"/>
              </a:rPr>
              <a:t>   </a:t>
            </a:r>
            <a:r>
              <a:rPr lang="zh-CN" altLang="zh-CN" kern="100" dirty="0">
                <a:latin typeface="Times New Roman" panose="02020603050405020304" pitchFamily="18" charset="0"/>
                <a:ea typeface="宋体" panose="02010600030101010101" pitchFamily="2" charset="-122"/>
                <a:cs typeface="宋体" panose="02010600030101010101" pitchFamily="2" charset="-122"/>
              </a:rPr>
              <a:t>（大的地形区要会名称）</a:t>
            </a:r>
            <a:endParaRPr lang="zh-CN" altLang="zh-CN" kern="100" dirty="0">
              <a:latin typeface="Times New Roman" panose="02020603050405020304" pitchFamily="18" charset="0"/>
              <a:ea typeface="宋体" panose="02010600030101010101" pitchFamily="2" charset="-122"/>
            </a:endParaRPr>
          </a:p>
        </p:txBody>
      </p:sp>
      <p:sp>
        <p:nvSpPr>
          <p:cNvPr id="14" name="矩形 13">
            <a:extLst>
              <a:ext uri="{FF2B5EF4-FFF2-40B4-BE49-F238E27FC236}">
                <a16:creationId xmlns:a16="http://schemas.microsoft.com/office/drawing/2014/main" id="{E13BB818-06F6-43CB-8F97-36CA18E806D8}"/>
              </a:ext>
            </a:extLst>
          </p:cNvPr>
          <p:cNvSpPr/>
          <p:nvPr/>
        </p:nvSpPr>
        <p:spPr>
          <a:xfrm>
            <a:off x="2926612" y="1410669"/>
            <a:ext cx="1266693" cy="523220"/>
          </a:xfrm>
          <a:prstGeom prst="rect">
            <a:avLst/>
          </a:prstGeom>
        </p:spPr>
        <p:txBody>
          <a:bodyPr wrap="none">
            <a:spAutoFit/>
          </a:bodyPr>
          <a:lstStyle/>
          <a:p>
            <a:r>
              <a:rPr lang="zh-CN" altLang="en-US" sz="2800" b="1" kern="100" dirty="0">
                <a:solidFill>
                  <a:srgbClr val="FF33CC"/>
                </a:solidFill>
                <a:latin typeface="Times New Roman" panose="02020603050405020304" pitchFamily="18" charset="0"/>
                <a:ea typeface="宋体" panose="02010600030101010101" pitchFamily="2" charset="-122"/>
                <a:cs typeface="宋体" panose="02010600030101010101" pitchFamily="2" charset="-122"/>
              </a:rPr>
              <a:t>地形</a:t>
            </a:r>
            <a:r>
              <a:rPr lang="zh-CN" altLang="zh-CN" sz="2800" b="1" kern="100" dirty="0">
                <a:solidFill>
                  <a:srgbClr val="FF33CC"/>
                </a:solidFill>
                <a:latin typeface="Times New Roman" panose="02020603050405020304" pitchFamily="18" charset="0"/>
                <a:ea typeface="宋体" panose="02010600030101010101" pitchFamily="2" charset="-122"/>
                <a:cs typeface="宋体" panose="02010600030101010101" pitchFamily="2" charset="-122"/>
              </a:rPr>
              <a:t>：</a:t>
            </a:r>
            <a:endParaRPr lang="zh-CN" altLang="en-US" sz="2800" dirty="0">
              <a:solidFill>
                <a:srgbClr val="FF33CC"/>
              </a:solidFill>
            </a:endParaRPr>
          </a:p>
        </p:txBody>
      </p:sp>
      <p:sp>
        <p:nvSpPr>
          <p:cNvPr id="15" name="矩形 14">
            <a:extLst>
              <a:ext uri="{FF2B5EF4-FFF2-40B4-BE49-F238E27FC236}">
                <a16:creationId xmlns:a16="http://schemas.microsoft.com/office/drawing/2014/main" id="{747F4EBD-21AD-4ECD-922E-3FAE828800E9}"/>
              </a:ext>
            </a:extLst>
          </p:cNvPr>
          <p:cNvSpPr/>
          <p:nvPr/>
        </p:nvSpPr>
        <p:spPr>
          <a:xfrm>
            <a:off x="4070151" y="2284290"/>
            <a:ext cx="5064207" cy="369332"/>
          </a:xfrm>
          <a:prstGeom prst="rect">
            <a:avLst/>
          </a:prstGeom>
        </p:spPr>
        <p:txBody>
          <a:bodyPr wrap="none">
            <a:spAutoFit/>
          </a:bodyPr>
          <a:lstStyle/>
          <a:p>
            <a:r>
              <a:rPr lang="zh-CN" altLang="zh-CN" kern="100" dirty="0">
                <a:ea typeface="宋体" panose="02010600030101010101" pitchFamily="2" charset="-122"/>
                <a:cs typeface="宋体" panose="02010600030101010101" pitchFamily="2" charset="-122"/>
              </a:rPr>
              <a:t>——河流名称</a:t>
            </a:r>
            <a:r>
              <a:rPr lang="en-US" altLang="zh-CN" kern="100" dirty="0">
                <a:ea typeface="宋体" panose="02010600030101010101" pitchFamily="2" charset="-122"/>
                <a:cs typeface="宋体" panose="02010600030101010101" pitchFamily="2" charset="-122"/>
              </a:rPr>
              <a:t>+</a:t>
            </a:r>
            <a:r>
              <a:rPr lang="zh-CN" altLang="en-US" kern="100" dirty="0">
                <a:ea typeface="宋体" panose="02010600030101010101" pitchFamily="2" charset="-122"/>
                <a:cs typeface="宋体" panose="02010600030101010101" pitchFamily="2" charset="-122"/>
              </a:rPr>
              <a:t>灌溉</a:t>
            </a:r>
            <a:r>
              <a:rPr lang="zh-CN" altLang="zh-CN" kern="100" dirty="0">
                <a:ea typeface="宋体" panose="02010600030101010101" pitchFamily="2" charset="-122"/>
                <a:cs typeface="宋体" panose="02010600030101010101" pitchFamily="2" charset="-122"/>
              </a:rPr>
              <a:t>水源充足</a:t>
            </a:r>
            <a:r>
              <a:rPr lang="en-US" altLang="zh-CN" kern="100" dirty="0">
                <a:ea typeface="宋体" panose="02010600030101010101" pitchFamily="2" charset="-122"/>
                <a:cs typeface="宋体" panose="02010600030101010101" pitchFamily="2" charset="-122"/>
              </a:rPr>
              <a:t>  </a:t>
            </a:r>
            <a:r>
              <a:rPr lang="zh-CN" altLang="zh-CN" kern="100" dirty="0">
                <a:ea typeface="宋体" panose="02010600030101010101" pitchFamily="2" charset="-122"/>
                <a:cs typeface="宋体" panose="02010600030101010101" pitchFamily="2" charset="-122"/>
              </a:rPr>
              <a:t>（大河要会名称）</a:t>
            </a:r>
            <a:endParaRPr lang="zh-CN" altLang="en-US" dirty="0"/>
          </a:p>
        </p:txBody>
      </p:sp>
      <p:sp>
        <p:nvSpPr>
          <p:cNvPr id="16" name="矩形 15">
            <a:extLst>
              <a:ext uri="{FF2B5EF4-FFF2-40B4-BE49-F238E27FC236}">
                <a16:creationId xmlns:a16="http://schemas.microsoft.com/office/drawing/2014/main" id="{BD5AE29B-BFEF-4917-AFE2-48BF2C7AE62C}"/>
              </a:ext>
            </a:extLst>
          </p:cNvPr>
          <p:cNvSpPr/>
          <p:nvPr/>
        </p:nvSpPr>
        <p:spPr>
          <a:xfrm>
            <a:off x="2938834" y="2118032"/>
            <a:ext cx="1266693" cy="523220"/>
          </a:xfrm>
          <a:prstGeom prst="rect">
            <a:avLst/>
          </a:prstGeom>
        </p:spPr>
        <p:txBody>
          <a:bodyPr wrap="none">
            <a:spAutoFit/>
          </a:bodyPr>
          <a:lstStyle/>
          <a:p>
            <a:r>
              <a:rPr lang="zh-CN" altLang="en-US" sz="2800" b="1" kern="100" dirty="0">
                <a:solidFill>
                  <a:srgbClr val="FF33CC"/>
                </a:solidFill>
                <a:latin typeface="Times New Roman" panose="02020603050405020304" pitchFamily="18" charset="0"/>
                <a:ea typeface="宋体" panose="02010600030101010101" pitchFamily="2" charset="-122"/>
                <a:cs typeface="宋体" panose="02010600030101010101" pitchFamily="2" charset="-122"/>
              </a:rPr>
              <a:t>水源</a:t>
            </a:r>
            <a:r>
              <a:rPr lang="zh-CN" altLang="zh-CN" sz="2800" b="1" kern="100" dirty="0">
                <a:solidFill>
                  <a:srgbClr val="FF33CC"/>
                </a:solidFill>
                <a:latin typeface="Times New Roman" panose="02020603050405020304" pitchFamily="18" charset="0"/>
                <a:ea typeface="宋体" panose="02010600030101010101" pitchFamily="2" charset="-122"/>
                <a:cs typeface="宋体" panose="02010600030101010101" pitchFamily="2" charset="-122"/>
              </a:rPr>
              <a:t>：</a:t>
            </a:r>
            <a:endParaRPr lang="zh-CN" altLang="en-US" sz="2800" dirty="0">
              <a:solidFill>
                <a:srgbClr val="FF33CC"/>
              </a:solidFill>
            </a:endParaRPr>
          </a:p>
        </p:txBody>
      </p:sp>
      <p:sp>
        <p:nvSpPr>
          <p:cNvPr id="17" name="矩形 16">
            <a:extLst>
              <a:ext uri="{FF2B5EF4-FFF2-40B4-BE49-F238E27FC236}">
                <a16:creationId xmlns:a16="http://schemas.microsoft.com/office/drawing/2014/main" id="{6F8B1CB1-611B-410A-89D9-D6852617311E}"/>
              </a:ext>
            </a:extLst>
          </p:cNvPr>
          <p:cNvSpPr/>
          <p:nvPr/>
        </p:nvSpPr>
        <p:spPr>
          <a:xfrm>
            <a:off x="3994999" y="2700176"/>
            <a:ext cx="8695981" cy="923330"/>
          </a:xfrm>
          <a:prstGeom prst="rect">
            <a:avLst/>
          </a:prstGeom>
        </p:spPr>
        <p:txBody>
          <a:bodyPr wrap="square">
            <a:spAutoFit/>
          </a:bodyPr>
          <a:lstStyle/>
          <a:p>
            <a:pPr algn="just">
              <a:spcAft>
                <a:spcPts val="0"/>
              </a:spcAft>
            </a:pPr>
            <a:r>
              <a:rPr lang="zh-CN" altLang="zh-CN" kern="100" dirty="0">
                <a:latin typeface="Times New Roman" panose="02020603050405020304" pitchFamily="18" charset="0"/>
                <a:ea typeface="宋体" panose="02010600030101010101" pitchFamily="2" charset="-122"/>
                <a:cs typeface="宋体" panose="02010600030101010101" pitchFamily="2" charset="-122"/>
              </a:rPr>
              <a:t> ——名称</a:t>
            </a:r>
            <a:r>
              <a:rPr lang="en-US" altLang="zh-CN" kern="100" dirty="0">
                <a:latin typeface="Times New Roman" panose="02020603050405020304" pitchFamily="18" charset="0"/>
                <a:ea typeface="宋体" panose="02010600030101010101" pitchFamily="2" charset="-122"/>
                <a:cs typeface="宋体" panose="02010600030101010101" pitchFamily="2" charset="-122"/>
              </a:rPr>
              <a:t>+</a:t>
            </a:r>
            <a:r>
              <a:rPr lang="zh-CN" altLang="zh-CN" kern="100" dirty="0">
                <a:latin typeface="Times New Roman" panose="02020603050405020304" pitchFamily="18" charset="0"/>
                <a:ea typeface="宋体" panose="02010600030101010101" pitchFamily="2" charset="-122"/>
                <a:cs typeface="宋体" panose="02010600030101010101" pitchFamily="2" charset="-122"/>
              </a:rPr>
              <a:t>土壤肥沃</a:t>
            </a:r>
            <a:r>
              <a:rPr lang="en-US" altLang="zh-CN" kern="100" dirty="0">
                <a:latin typeface="Times New Roman" panose="02020603050405020304" pitchFamily="18" charset="0"/>
                <a:ea typeface="宋体" panose="02010600030101010101" pitchFamily="2" charset="-122"/>
                <a:cs typeface="宋体" panose="02010600030101010101" pitchFamily="2" charset="-122"/>
              </a:rPr>
              <a:t>    </a:t>
            </a:r>
            <a:r>
              <a:rPr lang="zh-CN" altLang="zh-CN" kern="100" dirty="0">
                <a:latin typeface="Times New Roman" panose="02020603050405020304" pitchFamily="18" charset="0"/>
                <a:ea typeface="宋体" panose="02010600030101010101" pitchFamily="2" charset="-122"/>
                <a:cs typeface="宋体" panose="02010600030101010101" pitchFamily="2" charset="-122"/>
              </a:rPr>
              <a:t>例如：黑土、紫色土；</a:t>
            </a:r>
            <a:endParaRPr lang="zh-CN" altLang="zh-CN" kern="100" dirty="0">
              <a:latin typeface="Times New Roman" panose="02020603050405020304" pitchFamily="18" charset="0"/>
              <a:ea typeface="宋体" panose="02010600030101010101" pitchFamily="2" charset="-122"/>
            </a:endParaRPr>
          </a:p>
          <a:p>
            <a:pPr algn="just">
              <a:spcAft>
                <a:spcPts val="0"/>
              </a:spcAft>
            </a:pPr>
            <a:r>
              <a:rPr lang="en-US" altLang="zh-CN" kern="100" dirty="0">
                <a:latin typeface="宋体" panose="02010600030101010101" pitchFamily="2" charset="-122"/>
                <a:ea typeface="宋体" panose="02010600030101010101" pitchFamily="2" charset="-122"/>
                <a:cs typeface="宋体" panose="02010600030101010101" pitchFamily="2" charset="-122"/>
              </a:rPr>
              <a:t>         </a:t>
            </a:r>
            <a:r>
              <a:rPr lang="zh-CN" altLang="zh-CN" kern="100" dirty="0">
                <a:latin typeface="Times New Roman" panose="02020603050405020304" pitchFamily="18" charset="0"/>
                <a:ea typeface="宋体" panose="02010600030101010101" pitchFamily="2" charset="-122"/>
                <a:cs typeface="宋体" panose="02010600030101010101" pitchFamily="2" charset="-122"/>
              </a:rPr>
              <a:t>——位于河流冲积平原处，土壤肥沃；</a:t>
            </a:r>
            <a:endParaRPr lang="zh-CN" altLang="zh-CN" kern="100" dirty="0">
              <a:latin typeface="Times New Roman" panose="02020603050405020304" pitchFamily="18" charset="0"/>
              <a:ea typeface="宋体" panose="02010600030101010101" pitchFamily="2" charset="-122"/>
            </a:endParaRPr>
          </a:p>
          <a:p>
            <a:pPr algn="just">
              <a:spcAft>
                <a:spcPts val="0"/>
              </a:spcAft>
            </a:pPr>
            <a:r>
              <a:rPr lang="en-US" altLang="zh-CN" kern="100" dirty="0">
                <a:latin typeface="宋体" panose="02010600030101010101" pitchFamily="2" charset="-122"/>
                <a:ea typeface="宋体" panose="02010600030101010101" pitchFamily="2" charset="-122"/>
                <a:cs typeface="宋体" panose="02010600030101010101" pitchFamily="2" charset="-122"/>
              </a:rPr>
              <a:t>         </a:t>
            </a:r>
            <a:r>
              <a:rPr lang="zh-CN" altLang="zh-CN" kern="100" dirty="0">
                <a:latin typeface="Times New Roman" panose="02020603050405020304" pitchFamily="18" charset="0"/>
                <a:ea typeface="宋体" panose="02010600030101010101" pitchFamily="2" charset="-122"/>
                <a:cs typeface="宋体" panose="02010600030101010101" pitchFamily="2" charset="-122"/>
              </a:rPr>
              <a:t>——与地形一起回答：地处</a:t>
            </a:r>
            <a:r>
              <a:rPr lang="en-US" altLang="zh-CN" kern="100" dirty="0">
                <a:latin typeface="Times New Roman" panose="02020603050405020304" pitchFamily="18" charset="0"/>
                <a:ea typeface="宋体" panose="02010600030101010101" pitchFamily="2" charset="-122"/>
                <a:cs typeface="宋体" panose="02010600030101010101" pitchFamily="2" charset="-122"/>
              </a:rPr>
              <a:t>**</a:t>
            </a:r>
            <a:r>
              <a:rPr lang="zh-CN" altLang="zh-CN" kern="100" dirty="0">
                <a:latin typeface="Times New Roman" panose="02020603050405020304" pitchFamily="18" charset="0"/>
                <a:ea typeface="宋体" panose="02010600030101010101" pitchFamily="2" charset="-122"/>
                <a:cs typeface="宋体" panose="02010600030101010101" pitchFamily="2" charset="-122"/>
              </a:rPr>
              <a:t>平原，地形平坦，土壤肥沃</a:t>
            </a:r>
            <a:endParaRPr lang="zh-CN" altLang="zh-CN" kern="100" dirty="0">
              <a:latin typeface="Times New Roman" panose="02020603050405020304" pitchFamily="18" charset="0"/>
              <a:ea typeface="宋体" panose="02010600030101010101" pitchFamily="2" charset="-122"/>
            </a:endParaRPr>
          </a:p>
        </p:txBody>
      </p:sp>
      <p:sp>
        <p:nvSpPr>
          <p:cNvPr id="18" name="矩形 17">
            <a:extLst>
              <a:ext uri="{FF2B5EF4-FFF2-40B4-BE49-F238E27FC236}">
                <a16:creationId xmlns:a16="http://schemas.microsoft.com/office/drawing/2014/main" id="{710995D5-C7F6-404E-8B46-DB362A72761B}"/>
              </a:ext>
            </a:extLst>
          </p:cNvPr>
          <p:cNvSpPr/>
          <p:nvPr/>
        </p:nvSpPr>
        <p:spPr>
          <a:xfrm>
            <a:off x="2951055" y="2898517"/>
            <a:ext cx="1266693" cy="523220"/>
          </a:xfrm>
          <a:prstGeom prst="rect">
            <a:avLst/>
          </a:prstGeom>
        </p:spPr>
        <p:txBody>
          <a:bodyPr wrap="none">
            <a:spAutoFit/>
          </a:bodyPr>
          <a:lstStyle/>
          <a:p>
            <a:r>
              <a:rPr lang="zh-CN" altLang="en-US" sz="2800" b="1" kern="100" dirty="0">
                <a:solidFill>
                  <a:srgbClr val="FF33CC"/>
                </a:solidFill>
                <a:latin typeface="Times New Roman" panose="02020603050405020304" pitchFamily="18" charset="0"/>
                <a:ea typeface="宋体" panose="02010600030101010101" pitchFamily="2" charset="-122"/>
                <a:cs typeface="宋体" panose="02010600030101010101" pitchFamily="2" charset="-122"/>
              </a:rPr>
              <a:t>土壤</a:t>
            </a:r>
            <a:r>
              <a:rPr lang="zh-CN" altLang="zh-CN" sz="2800" b="1" kern="100" dirty="0">
                <a:solidFill>
                  <a:srgbClr val="FF33CC"/>
                </a:solidFill>
                <a:latin typeface="Times New Roman" panose="02020603050405020304" pitchFamily="18" charset="0"/>
                <a:ea typeface="宋体" panose="02010600030101010101" pitchFamily="2" charset="-122"/>
                <a:cs typeface="宋体" panose="02010600030101010101" pitchFamily="2" charset="-122"/>
              </a:rPr>
              <a:t>：</a:t>
            </a:r>
            <a:endParaRPr lang="zh-CN" altLang="en-US" sz="2800" dirty="0">
              <a:solidFill>
                <a:srgbClr val="FF33CC"/>
              </a:solidFill>
            </a:endParaRPr>
          </a:p>
        </p:txBody>
      </p:sp>
      <p:sp>
        <p:nvSpPr>
          <p:cNvPr id="19" name="左大括号 18">
            <a:extLst>
              <a:ext uri="{FF2B5EF4-FFF2-40B4-BE49-F238E27FC236}">
                <a16:creationId xmlns:a16="http://schemas.microsoft.com/office/drawing/2014/main" id="{F19AF2E4-78A8-4AFF-9B36-2F8751E3CB97}"/>
              </a:ext>
            </a:extLst>
          </p:cNvPr>
          <p:cNvSpPr/>
          <p:nvPr/>
        </p:nvSpPr>
        <p:spPr>
          <a:xfrm>
            <a:off x="2419302" y="3899970"/>
            <a:ext cx="594911" cy="2666082"/>
          </a:xfrm>
          <a:prstGeom prst="lef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7E3D36D5-117E-4278-91BD-4D7C46564C8B}"/>
              </a:ext>
            </a:extLst>
          </p:cNvPr>
          <p:cNvSpPr/>
          <p:nvPr/>
        </p:nvSpPr>
        <p:spPr>
          <a:xfrm>
            <a:off x="4611945" y="4909845"/>
            <a:ext cx="8288111" cy="646331"/>
          </a:xfrm>
          <a:prstGeom prst="rect">
            <a:avLst/>
          </a:prstGeom>
        </p:spPr>
        <p:txBody>
          <a:bodyPr wrap="square">
            <a:spAutoFit/>
          </a:bodyPr>
          <a:lstStyle/>
          <a:p>
            <a:pPr indent="133350" algn="just">
              <a:spcAft>
                <a:spcPts val="0"/>
              </a:spcAft>
            </a:pPr>
            <a:r>
              <a:rPr lang="zh-CN" altLang="zh-CN" kern="100" dirty="0">
                <a:latin typeface="Times New Roman" panose="02020603050405020304" pitchFamily="18" charset="0"/>
                <a:ea typeface="宋体" panose="02010600030101010101" pitchFamily="2" charset="-122"/>
                <a:cs typeface="宋体" panose="02010600030101010101" pitchFamily="2" charset="-122"/>
              </a:rPr>
              <a:t>交通——看图上是否有交通运输方式的图例</a:t>
            </a:r>
            <a:endParaRPr lang="zh-CN" altLang="zh-CN" kern="100" dirty="0">
              <a:latin typeface="Times New Roman" panose="02020603050405020304" pitchFamily="18" charset="0"/>
              <a:ea typeface="宋体" panose="02010600030101010101" pitchFamily="2" charset="-122"/>
            </a:endParaRPr>
          </a:p>
          <a:p>
            <a:pPr algn="just">
              <a:spcAft>
                <a:spcPts val="0"/>
              </a:spcAft>
            </a:pPr>
            <a:r>
              <a:rPr lang="en-US" altLang="zh-CN" kern="100" dirty="0">
                <a:latin typeface="宋体" panose="02010600030101010101" pitchFamily="2" charset="-122"/>
                <a:ea typeface="宋体" panose="02010600030101010101" pitchFamily="2" charset="-122"/>
                <a:cs typeface="宋体" panose="02010600030101010101" pitchFamily="2" charset="-122"/>
              </a:rPr>
              <a:t>       </a:t>
            </a:r>
            <a:r>
              <a:rPr lang="zh-CN" altLang="zh-CN" b="1" kern="100" dirty="0">
                <a:latin typeface="Times New Roman" panose="02020603050405020304" pitchFamily="18" charset="0"/>
                <a:ea typeface="宋体" panose="02010600030101010101" pitchFamily="2" charset="-122"/>
                <a:cs typeface="宋体" panose="02010600030101010101" pitchFamily="2" charset="-122"/>
              </a:rPr>
              <a:t>——有</a:t>
            </a:r>
            <a:r>
              <a:rPr lang="en-US" altLang="zh-CN" b="1" kern="100" dirty="0">
                <a:latin typeface="Times New Roman" panose="02020603050405020304" pitchFamily="18" charset="0"/>
                <a:ea typeface="宋体" panose="02010600030101010101" pitchFamily="2" charset="-122"/>
                <a:cs typeface="宋体" panose="02010600030101010101" pitchFamily="2" charset="-122"/>
              </a:rPr>
              <a:t> * *</a:t>
            </a:r>
            <a:r>
              <a:rPr lang="zh-CN" altLang="zh-CN" b="1" kern="100" dirty="0">
                <a:latin typeface="Times New Roman" panose="02020603050405020304" pitchFamily="18" charset="0"/>
                <a:ea typeface="宋体" panose="02010600030101010101" pitchFamily="2" charset="-122"/>
                <a:cs typeface="宋体" panose="02010600030101010101" pitchFamily="2" charset="-122"/>
              </a:rPr>
              <a:t>等运输方式，交通便利</a:t>
            </a:r>
            <a:endParaRPr lang="zh-CN" altLang="zh-CN" kern="100" dirty="0">
              <a:latin typeface="Times New Roman" panose="02020603050405020304" pitchFamily="18" charset="0"/>
              <a:ea typeface="宋体" panose="02010600030101010101" pitchFamily="2" charset="-122"/>
            </a:endParaRPr>
          </a:p>
        </p:txBody>
      </p:sp>
      <p:sp>
        <p:nvSpPr>
          <p:cNvPr id="21" name="矩形 20">
            <a:extLst>
              <a:ext uri="{FF2B5EF4-FFF2-40B4-BE49-F238E27FC236}">
                <a16:creationId xmlns:a16="http://schemas.microsoft.com/office/drawing/2014/main" id="{217042D7-1134-4831-AC13-72C3A7D86C93}"/>
              </a:ext>
            </a:extLst>
          </p:cNvPr>
          <p:cNvSpPr/>
          <p:nvPr/>
        </p:nvSpPr>
        <p:spPr>
          <a:xfrm>
            <a:off x="3138301" y="3648497"/>
            <a:ext cx="1627369" cy="523220"/>
          </a:xfrm>
          <a:prstGeom prst="rect">
            <a:avLst/>
          </a:prstGeom>
        </p:spPr>
        <p:txBody>
          <a:bodyPr wrap="none">
            <a:spAutoFit/>
          </a:bodyPr>
          <a:lstStyle/>
          <a:p>
            <a:r>
              <a:rPr lang="zh-CN" altLang="en-US" sz="2800" b="1" kern="100" dirty="0">
                <a:solidFill>
                  <a:srgbClr val="0099FF"/>
                </a:solidFill>
                <a:latin typeface="Times New Roman" panose="02020603050405020304" pitchFamily="18" charset="0"/>
                <a:ea typeface="宋体" panose="02010600030101010101" pitchFamily="2" charset="-122"/>
                <a:cs typeface="宋体" panose="02010600030101010101" pitchFamily="2" charset="-122"/>
              </a:rPr>
              <a:t>劳动力</a:t>
            </a:r>
            <a:r>
              <a:rPr lang="zh-CN" altLang="zh-CN" sz="2800" b="1" kern="100" dirty="0">
                <a:solidFill>
                  <a:srgbClr val="0099FF"/>
                </a:solidFill>
                <a:latin typeface="Times New Roman" panose="02020603050405020304" pitchFamily="18" charset="0"/>
                <a:ea typeface="宋体" panose="02010600030101010101" pitchFamily="2" charset="-122"/>
                <a:cs typeface="宋体" panose="02010600030101010101" pitchFamily="2" charset="-122"/>
              </a:rPr>
              <a:t>：</a:t>
            </a:r>
            <a:endParaRPr lang="zh-CN" altLang="en-US" sz="2800" dirty="0">
              <a:solidFill>
                <a:srgbClr val="0099FF"/>
              </a:solidFill>
            </a:endParaRPr>
          </a:p>
        </p:txBody>
      </p:sp>
      <p:sp>
        <p:nvSpPr>
          <p:cNvPr id="22" name="矩形 21">
            <a:extLst>
              <a:ext uri="{FF2B5EF4-FFF2-40B4-BE49-F238E27FC236}">
                <a16:creationId xmlns:a16="http://schemas.microsoft.com/office/drawing/2014/main" id="{E949C27F-2EA9-498F-BFC5-571B52C54D70}"/>
              </a:ext>
            </a:extLst>
          </p:cNvPr>
          <p:cNvSpPr/>
          <p:nvPr/>
        </p:nvSpPr>
        <p:spPr>
          <a:xfrm>
            <a:off x="3138300" y="4256343"/>
            <a:ext cx="1266693" cy="523220"/>
          </a:xfrm>
          <a:prstGeom prst="rect">
            <a:avLst/>
          </a:prstGeom>
        </p:spPr>
        <p:txBody>
          <a:bodyPr wrap="none">
            <a:spAutoFit/>
          </a:bodyPr>
          <a:lstStyle/>
          <a:p>
            <a:r>
              <a:rPr lang="zh-CN" altLang="en-US" sz="2800" b="1" kern="100" dirty="0">
                <a:solidFill>
                  <a:srgbClr val="0099FF"/>
                </a:solidFill>
                <a:latin typeface="Times New Roman" panose="02020603050405020304" pitchFamily="18" charset="0"/>
                <a:ea typeface="宋体" panose="02010600030101010101" pitchFamily="2" charset="-122"/>
                <a:cs typeface="宋体" panose="02010600030101010101" pitchFamily="2" charset="-122"/>
              </a:rPr>
              <a:t>市场</a:t>
            </a:r>
            <a:r>
              <a:rPr lang="zh-CN" altLang="zh-CN" sz="2800" b="1" kern="100" dirty="0">
                <a:solidFill>
                  <a:srgbClr val="0099FF"/>
                </a:solidFill>
                <a:latin typeface="Times New Roman" panose="02020603050405020304" pitchFamily="18" charset="0"/>
                <a:ea typeface="宋体" panose="02010600030101010101" pitchFamily="2" charset="-122"/>
                <a:cs typeface="宋体" panose="02010600030101010101" pitchFamily="2" charset="-122"/>
              </a:rPr>
              <a:t>：</a:t>
            </a:r>
            <a:endParaRPr lang="zh-CN" altLang="en-US" sz="2800" dirty="0">
              <a:solidFill>
                <a:srgbClr val="0099FF"/>
              </a:solidFill>
            </a:endParaRPr>
          </a:p>
        </p:txBody>
      </p:sp>
      <p:sp>
        <p:nvSpPr>
          <p:cNvPr id="23" name="矩形 22">
            <a:extLst>
              <a:ext uri="{FF2B5EF4-FFF2-40B4-BE49-F238E27FC236}">
                <a16:creationId xmlns:a16="http://schemas.microsoft.com/office/drawing/2014/main" id="{488500BC-4846-4843-81C3-AA15C4D701FB}"/>
              </a:ext>
            </a:extLst>
          </p:cNvPr>
          <p:cNvSpPr/>
          <p:nvPr/>
        </p:nvSpPr>
        <p:spPr>
          <a:xfrm>
            <a:off x="3121536" y="4931536"/>
            <a:ext cx="1266693" cy="523220"/>
          </a:xfrm>
          <a:prstGeom prst="rect">
            <a:avLst/>
          </a:prstGeom>
        </p:spPr>
        <p:txBody>
          <a:bodyPr wrap="none">
            <a:spAutoFit/>
          </a:bodyPr>
          <a:lstStyle/>
          <a:p>
            <a:r>
              <a:rPr lang="zh-CN" altLang="en-US" sz="2800" b="1" kern="100" dirty="0">
                <a:solidFill>
                  <a:srgbClr val="0099FF"/>
                </a:solidFill>
                <a:latin typeface="Times New Roman" panose="02020603050405020304" pitchFamily="18" charset="0"/>
                <a:ea typeface="宋体" panose="02010600030101010101" pitchFamily="2" charset="-122"/>
                <a:cs typeface="宋体" panose="02010600030101010101" pitchFamily="2" charset="-122"/>
              </a:rPr>
              <a:t>交通</a:t>
            </a:r>
            <a:r>
              <a:rPr lang="zh-CN" altLang="zh-CN" sz="2800" b="1" kern="100" dirty="0">
                <a:solidFill>
                  <a:srgbClr val="0099FF"/>
                </a:solidFill>
                <a:latin typeface="Times New Roman" panose="02020603050405020304" pitchFamily="18" charset="0"/>
                <a:ea typeface="宋体" panose="02010600030101010101" pitchFamily="2" charset="-122"/>
                <a:cs typeface="宋体" panose="02010600030101010101" pitchFamily="2" charset="-122"/>
              </a:rPr>
              <a:t>：</a:t>
            </a:r>
            <a:endParaRPr lang="zh-CN" altLang="en-US" sz="2800" dirty="0">
              <a:solidFill>
                <a:srgbClr val="0099FF"/>
              </a:solidFill>
            </a:endParaRPr>
          </a:p>
        </p:txBody>
      </p:sp>
      <p:sp>
        <p:nvSpPr>
          <p:cNvPr id="24" name="矩形 23">
            <a:extLst>
              <a:ext uri="{FF2B5EF4-FFF2-40B4-BE49-F238E27FC236}">
                <a16:creationId xmlns:a16="http://schemas.microsoft.com/office/drawing/2014/main" id="{84A78577-2968-4791-B07D-F81C27EAFE4A}"/>
              </a:ext>
            </a:extLst>
          </p:cNvPr>
          <p:cNvSpPr/>
          <p:nvPr/>
        </p:nvSpPr>
        <p:spPr>
          <a:xfrm>
            <a:off x="3121536" y="5606729"/>
            <a:ext cx="1266693" cy="523220"/>
          </a:xfrm>
          <a:prstGeom prst="rect">
            <a:avLst/>
          </a:prstGeom>
        </p:spPr>
        <p:txBody>
          <a:bodyPr wrap="none">
            <a:spAutoFit/>
          </a:bodyPr>
          <a:lstStyle/>
          <a:p>
            <a:r>
              <a:rPr lang="zh-CN" altLang="en-US" sz="2800" b="1" kern="100" dirty="0">
                <a:solidFill>
                  <a:srgbClr val="0099FF"/>
                </a:solidFill>
                <a:latin typeface="Times New Roman" panose="02020603050405020304" pitchFamily="18" charset="0"/>
                <a:ea typeface="宋体" panose="02010600030101010101" pitchFamily="2" charset="-122"/>
                <a:cs typeface="宋体" panose="02010600030101010101" pitchFamily="2" charset="-122"/>
              </a:rPr>
              <a:t>科技</a:t>
            </a:r>
            <a:r>
              <a:rPr lang="zh-CN" altLang="zh-CN" sz="2800" b="1" kern="100" dirty="0">
                <a:solidFill>
                  <a:srgbClr val="0099FF"/>
                </a:solidFill>
                <a:latin typeface="Times New Roman" panose="02020603050405020304" pitchFamily="18" charset="0"/>
                <a:ea typeface="宋体" panose="02010600030101010101" pitchFamily="2" charset="-122"/>
                <a:cs typeface="宋体" panose="02010600030101010101" pitchFamily="2" charset="-122"/>
              </a:rPr>
              <a:t>：</a:t>
            </a:r>
            <a:endParaRPr lang="zh-CN" altLang="en-US" sz="2800" dirty="0">
              <a:solidFill>
                <a:srgbClr val="0099FF"/>
              </a:solidFill>
            </a:endParaRPr>
          </a:p>
        </p:txBody>
      </p:sp>
      <p:sp>
        <p:nvSpPr>
          <p:cNvPr id="25" name="矩形 24">
            <a:extLst>
              <a:ext uri="{FF2B5EF4-FFF2-40B4-BE49-F238E27FC236}">
                <a16:creationId xmlns:a16="http://schemas.microsoft.com/office/drawing/2014/main" id="{2EF8D7C7-1904-4269-9854-035CA70FD6C1}"/>
              </a:ext>
            </a:extLst>
          </p:cNvPr>
          <p:cNvSpPr/>
          <p:nvPr/>
        </p:nvSpPr>
        <p:spPr>
          <a:xfrm>
            <a:off x="3150537" y="6264966"/>
            <a:ext cx="1266693" cy="523220"/>
          </a:xfrm>
          <a:prstGeom prst="rect">
            <a:avLst/>
          </a:prstGeom>
        </p:spPr>
        <p:txBody>
          <a:bodyPr wrap="none">
            <a:spAutoFit/>
          </a:bodyPr>
          <a:lstStyle/>
          <a:p>
            <a:r>
              <a:rPr lang="zh-CN" altLang="en-US" sz="2800" b="1" kern="100" dirty="0">
                <a:solidFill>
                  <a:srgbClr val="0099FF"/>
                </a:solidFill>
                <a:latin typeface="Times New Roman" panose="02020603050405020304" pitchFamily="18" charset="0"/>
                <a:ea typeface="宋体" panose="02010600030101010101" pitchFamily="2" charset="-122"/>
                <a:cs typeface="宋体" panose="02010600030101010101" pitchFamily="2" charset="-122"/>
              </a:rPr>
              <a:t>政策</a:t>
            </a:r>
            <a:r>
              <a:rPr lang="zh-CN" altLang="zh-CN" sz="2800" b="1" kern="100" dirty="0">
                <a:solidFill>
                  <a:srgbClr val="0099FF"/>
                </a:solidFill>
                <a:latin typeface="Times New Roman" panose="02020603050405020304" pitchFamily="18" charset="0"/>
                <a:ea typeface="宋体" panose="02010600030101010101" pitchFamily="2" charset="-122"/>
                <a:cs typeface="宋体" panose="02010600030101010101" pitchFamily="2" charset="-122"/>
              </a:rPr>
              <a:t>：</a:t>
            </a:r>
            <a:endParaRPr lang="zh-CN" altLang="en-US" sz="2800" dirty="0">
              <a:solidFill>
                <a:srgbClr val="0099FF"/>
              </a:solidFill>
            </a:endParaRPr>
          </a:p>
        </p:txBody>
      </p:sp>
      <p:sp>
        <p:nvSpPr>
          <p:cNvPr id="26" name="矩形 25">
            <a:extLst>
              <a:ext uri="{FF2B5EF4-FFF2-40B4-BE49-F238E27FC236}">
                <a16:creationId xmlns:a16="http://schemas.microsoft.com/office/drawing/2014/main" id="{96FF5A36-E7A0-46BA-B5D7-AA8AF2B65A76}"/>
              </a:ext>
            </a:extLst>
          </p:cNvPr>
          <p:cNvSpPr/>
          <p:nvPr/>
        </p:nvSpPr>
        <p:spPr>
          <a:xfrm>
            <a:off x="4733126" y="3735043"/>
            <a:ext cx="5848076" cy="923330"/>
          </a:xfrm>
          <a:prstGeom prst="rect">
            <a:avLst/>
          </a:prstGeom>
        </p:spPr>
        <p:txBody>
          <a:bodyPr wrap="none">
            <a:spAutoFit/>
          </a:bodyPr>
          <a:lstStyle/>
          <a:p>
            <a:r>
              <a:rPr lang="zh-CN" altLang="en-US" kern="100" dirty="0">
                <a:latin typeface="Times New Roman" panose="02020603050405020304" pitchFamily="18" charset="0"/>
                <a:ea typeface="宋体" panose="02010600030101010101" pitchFamily="2" charset="-122"/>
                <a:cs typeface="宋体" panose="02010600030101010101" pitchFamily="2" charset="-122"/>
              </a:rPr>
              <a:t>一般而言</a:t>
            </a:r>
            <a:endParaRPr lang="en-US" altLang="zh-CN" kern="100" dirty="0">
              <a:latin typeface="Times New Roman" panose="02020603050405020304" pitchFamily="18" charset="0"/>
              <a:ea typeface="宋体" panose="02010600030101010101" pitchFamily="2" charset="-122"/>
              <a:cs typeface="宋体" panose="02010600030101010101" pitchFamily="2" charset="-122"/>
            </a:endParaRPr>
          </a:p>
          <a:p>
            <a:r>
              <a:rPr lang="zh-CN" altLang="en-US" b="1" kern="100" dirty="0">
                <a:latin typeface="Times New Roman" panose="02020603050405020304" pitchFamily="18" charset="0"/>
                <a:ea typeface="宋体" panose="02010600030101010101" pitchFamily="2" charset="-122"/>
                <a:cs typeface="宋体" panose="02010600030101010101" pitchFamily="2" charset="-122"/>
              </a:rPr>
              <a:t>        有利：</a:t>
            </a:r>
            <a:r>
              <a:rPr lang="zh-CN" altLang="zh-CN" b="1" kern="100" dirty="0">
                <a:latin typeface="Times New Roman" panose="02020603050405020304" pitchFamily="18" charset="0"/>
                <a:ea typeface="宋体" panose="02010600030101010101" pitchFamily="2" charset="-122"/>
                <a:cs typeface="宋体" panose="02010600030101010101" pitchFamily="2" charset="-122"/>
              </a:rPr>
              <a:t>人口稠密，</a:t>
            </a:r>
            <a:r>
              <a:rPr lang="en-US" altLang="zh-CN" b="1" kern="100" dirty="0">
                <a:latin typeface="Times New Roman" panose="02020603050405020304" pitchFamily="18" charset="0"/>
                <a:ea typeface="宋体" panose="02010600030101010101" pitchFamily="2" charset="-122"/>
                <a:cs typeface="宋体" panose="02010600030101010101" pitchFamily="2" charset="-122"/>
              </a:rPr>
              <a:t>A</a:t>
            </a:r>
            <a:r>
              <a:rPr lang="zh-CN" altLang="zh-CN" b="1" kern="100" dirty="0">
                <a:latin typeface="Times New Roman" panose="02020603050405020304" pitchFamily="18" charset="0"/>
                <a:ea typeface="宋体" panose="02010600030101010101" pitchFamily="2" charset="-122"/>
                <a:cs typeface="宋体" panose="02010600030101010101" pitchFamily="2" charset="-122"/>
              </a:rPr>
              <a:t>、消费市场大，</a:t>
            </a:r>
            <a:r>
              <a:rPr lang="en-US" altLang="zh-CN" b="1" kern="100" dirty="0">
                <a:latin typeface="Times New Roman" panose="02020603050405020304" pitchFamily="18" charset="0"/>
                <a:ea typeface="宋体" panose="02010600030101010101" pitchFamily="2" charset="-122"/>
                <a:cs typeface="宋体" panose="02010600030101010101" pitchFamily="2" charset="-122"/>
              </a:rPr>
              <a:t>B</a:t>
            </a:r>
            <a:r>
              <a:rPr lang="zh-CN" altLang="zh-CN" b="1" kern="100" dirty="0">
                <a:latin typeface="Times New Roman" panose="02020603050405020304" pitchFamily="18" charset="0"/>
                <a:ea typeface="宋体" panose="02010600030101010101" pitchFamily="2" charset="-122"/>
                <a:cs typeface="宋体" panose="02010600030101010101" pitchFamily="2" charset="-122"/>
              </a:rPr>
              <a:t>、劳动力充足</a:t>
            </a:r>
            <a:endParaRPr lang="en-US" altLang="zh-CN" b="1" kern="100" dirty="0">
              <a:latin typeface="Times New Roman" panose="02020603050405020304" pitchFamily="18" charset="0"/>
              <a:ea typeface="宋体" panose="02010600030101010101" pitchFamily="2" charset="-122"/>
              <a:cs typeface="宋体" panose="02010600030101010101" pitchFamily="2" charset="-122"/>
            </a:endParaRPr>
          </a:p>
          <a:p>
            <a:r>
              <a:rPr lang="zh-CN" altLang="en-US" kern="100" dirty="0">
                <a:latin typeface="Times New Roman" panose="02020603050405020304" pitchFamily="18" charset="0"/>
                <a:ea typeface="宋体" panose="02010600030101010101" pitchFamily="2" charset="-122"/>
              </a:rPr>
              <a:t>       不利：</a:t>
            </a:r>
            <a:r>
              <a:rPr lang="zh-CN" altLang="zh-CN" kern="100" dirty="0">
                <a:latin typeface="Times New Roman" panose="02020603050405020304" pitchFamily="18" charset="0"/>
                <a:ea typeface="宋体" panose="02010600030101010101" pitchFamily="2" charset="-122"/>
                <a:cs typeface="宋体" panose="02010600030101010101" pitchFamily="2" charset="-122"/>
              </a:rPr>
              <a:t>人口</a:t>
            </a:r>
            <a:r>
              <a:rPr lang="zh-CN" altLang="en-US" kern="100" dirty="0">
                <a:latin typeface="Times New Roman" panose="02020603050405020304" pitchFamily="18" charset="0"/>
                <a:ea typeface="宋体" panose="02010600030101010101" pitchFamily="2" charset="-122"/>
                <a:cs typeface="宋体" panose="02010600030101010101" pitchFamily="2" charset="-122"/>
              </a:rPr>
              <a:t>稀疏</a:t>
            </a:r>
            <a:r>
              <a:rPr lang="zh-CN" altLang="zh-CN" kern="100" dirty="0">
                <a:latin typeface="Times New Roman" panose="02020603050405020304" pitchFamily="18" charset="0"/>
                <a:ea typeface="宋体" panose="02010600030101010101" pitchFamily="2" charset="-122"/>
                <a:cs typeface="宋体" panose="02010600030101010101" pitchFamily="2" charset="-122"/>
              </a:rPr>
              <a:t>，</a:t>
            </a:r>
            <a:r>
              <a:rPr lang="en-US" altLang="zh-CN" kern="100" dirty="0">
                <a:latin typeface="Times New Roman" panose="02020603050405020304" pitchFamily="18" charset="0"/>
                <a:ea typeface="宋体" panose="02010600030101010101" pitchFamily="2" charset="-122"/>
                <a:cs typeface="宋体" panose="02010600030101010101" pitchFamily="2" charset="-122"/>
              </a:rPr>
              <a:t>A</a:t>
            </a:r>
            <a:r>
              <a:rPr lang="zh-CN" altLang="zh-CN" kern="100" dirty="0">
                <a:latin typeface="Times New Roman" panose="02020603050405020304" pitchFamily="18" charset="0"/>
                <a:ea typeface="宋体" panose="02010600030101010101" pitchFamily="2" charset="-122"/>
                <a:cs typeface="宋体" panose="02010600030101010101" pitchFamily="2" charset="-122"/>
              </a:rPr>
              <a:t>、市场</a:t>
            </a:r>
            <a:r>
              <a:rPr lang="zh-CN" altLang="en-US" kern="100" dirty="0">
                <a:latin typeface="Times New Roman" panose="02020603050405020304" pitchFamily="18" charset="0"/>
                <a:ea typeface="宋体" panose="02010600030101010101" pitchFamily="2" charset="-122"/>
                <a:cs typeface="宋体" panose="02010600030101010101" pitchFamily="2" charset="-122"/>
              </a:rPr>
              <a:t>小</a:t>
            </a:r>
            <a:r>
              <a:rPr lang="zh-CN" altLang="zh-CN" kern="100" dirty="0">
                <a:latin typeface="Times New Roman" panose="02020603050405020304" pitchFamily="18" charset="0"/>
                <a:ea typeface="宋体" panose="02010600030101010101" pitchFamily="2" charset="-122"/>
                <a:cs typeface="宋体" panose="02010600030101010101" pitchFamily="2" charset="-122"/>
              </a:rPr>
              <a:t>，</a:t>
            </a:r>
            <a:r>
              <a:rPr lang="en-US" altLang="zh-CN" kern="100" dirty="0">
                <a:latin typeface="Times New Roman" panose="02020603050405020304" pitchFamily="18" charset="0"/>
                <a:ea typeface="宋体" panose="02010600030101010101" pitchFamily="2" charset="-122"/>
                <a:cs typeface="宋体" panose="02010600030101010101" pitchFamily="2" charset="-122"/>
              </a:rPr>
              <a:t>B</a:t>
            </a:r>
            <a:r>
              <a:rPr lang="zh-CN" altLang="zh-CN" kern="100" dirty="0">
                <a:latin typeface="Times New Roman" panose="02020603050405020304" pitchFamily="18" charset="0"/>
                <a:ea typeface="宋体" panose="02010600030101010101" pitchFamily="2" charset="-122"/>
                <a:cs typeface="宋体" panose="02010600030101010101" pitchFamily="2" charset="-122"/>
              </a:rPr>
              <a:t>、劳动力</a:t>
            </a:r>
            <a:r>
              <a:rPr lang="zh-CN" altLang="en-US" kern="100" dirty="0">
                <a:latin typeface="Times New Roman" panose="02020603050405020304" pitchFamily="18" charset="0"/>
                <a:ea typeface="宋体" panose="02010600030101010101" pitchFamily="2" charset="-122"/>
                <a:cs typeface="宋体" panose="02010600030101010101" pitchFamily="2" charset="-122"/>
              </a:rPr>
              <a:t>不</a:t>
            </a:r>
            <a:r>
              <a:rPr lang="zh-CN" altLang="zh-CN" kern="100" dirty="0">
                <a:latin typeface="Times New Roman" panose="02020603050405020304" pitchFamily="18" charset="0"/>
                <a:ea typeface="宋体" panose="02010600030101010101" pitchFamily="2" charset="-122"/>
                <a:cs typeface="宋体" panose="02010600030101010101" pitchFamily="2" charset="-122"/>
              </a:rPr>
              <a:t>足</a:t>
            </a:r>
            <a:endParaRPr lang="zh-CN" altLang="en-US" dirty="0"/>
          </a:p>
        </p:txBody>
      </p:sp>
    </p:spTree>
    <p:extLst>
      <p:ext uri="{BB962C8B-B14F-4D97-AF65-F5344CB8AC3E}">
        <p14:creationId xmlns:p14="http://schemas.microsoft.com/office/powerpoint/2010/main" val="2230920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fade">
                                      <p:cBhvr>
                                        <p:cTn id="53" dur="500"/>
                                        <p:tgtEl>
                                          <p:spTgt spid="2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4"/>
                                        </p:tgtEl>
                                        <p:attrNameLst>
                                          <p:attrName>style.visibility</p:attrName>
                                        </p:attrNameLst>
                                      </p:cBhvr>
                                      <p:to>
                                        <p:strVal val="visible"/>
                                      </p:to>
                                    </p:set>
                                    <p:animEffect transition="in" filter="fade">
                                      <p:cBhvr>
                                        <p:cTn id="56" dur="500"/>
                                        <p:tgtEl>
                                          <p:spTgt spid="24"/>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fade">
                                      <p:cBhvr>
                                        <p:cTn id="59" dur="500"/>
                                        <p:tgtEl>
                                          <p:spTgt spid="25"/>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20"/>
                                        </p:tgtEl>
                                        <p:attrNameLst>
                                          <p:attrName>style.visibility</p:attrName>
                                        </p:attrNameLst>
                                      </p:cBhvr>
                                      <p:to>
                                        <p:strVal val="visible"/>
                                      </p:to>
                                    </p:set>
                                    <p:animEffect transition="in" filter="fade">
                                      <p:cBhvr>
                                        <p:cTn id="6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p:bldP spid="12" grpId="0"/>
      <p:bldP spid="13" grpId="0"/>
      <p:bldP spid="14" grpId="0"/>
      <p:bldP spid="15" grpId="0"/>
      <p:bldP spid="16" grpId="0"/>
      <p:bldP spid="17" grpId="0"/>
      <p:bldP spid="18" grpId="0"/>
      <p:bldP spid="19" grpId="0" animBg="1"/>
      <p:bldP spid="20" grpId="0"/>
      <p:bldP spid="21" grpId="0"/>
      <p:bldP spid="22" grpId="0"/>
      <p:bldP spid="23" grpId="0"/>
      <p:bldP spid="24" grpId="0"/>
      <p:bldP spid="25" grpId="0"/>
      <p:bldP spid="2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a:extLst>
              <a:ext uri="{FF2B5EF4-FFF2-40B4-BE49-F238E27FC236}">
                <a16:creationId xmlns:a16="http://schemas.microsoft.com/office/drawing/2014/main" id="{EDB15D7B-EC0A-4D21-9960-E2118B8A97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53572" b="12544"/>
          <a:stretch>
            <a:fillRect/>
          </a:stretch>
        </p:blipFill>
        <p:spPr bwMode="auto">
          <a:xfrm>
            <a:off x="4800601" y="762000"/>
            <a:ext cx="2193925" cy="28956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6149" name="Picture 5">
            <a:extLst>
              <a:ext uri="{FF2B5EF4-FFF2-40B4-BE49-F238E27FC236}">
                <a16:creationId xmlns:a16="http://schemas.microsoft.com/office/drawing/2014/main" id="{BA4346E6-570E-43E0-B6F4-8F35221369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3986" t="8981"/>
          <a:stretch>
            <a:fillRect/>
          </a:stretch>
        </p:blipFill>
        <p:spPr bwMode="auto">
          <a:xfrm>
            <a:off x="7315201" y="762000"/>
            <a:ext cx="2314575" cy="289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50" name="Picture 6">
            <a:extLst>
              <a:ext uri="{FF2B5EF4-FFF2-40B4-BE49-F238E27FC236}">
                <a16:creationId xmlns:a16="http://schemas.microsoft.com/office/drawing/2014/main" id="{3117CF95-CB27-49AF-91BC-E8CE6F19E3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762000"/>
            <a:ext cx="2398713" cy="289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1" name="Text Box 7">
            <a:extLst>
              <a:ext uri="{FF2B5EF4-FFF2-40B4-BE49-F238E27FC236}">
                <a16:creationId xmlns:a16="http://schemas.microsoft.com/office/drawing/2014/main" id="{BF96D728-9D54-42A6-9036-3B1AB3D56F9E}"/>
              </a:ext>
            </a:extLst>
          </p:cNvPr>
          <p:cNvSpPr txBox="1">
            <a:spLocks noChangeArrowheads="1"/>
          </p:cNvSpPr>
          <p:nvPr/>
        </p:nvSpPr>
        <p:spPr bwMode="auto">
          <a:xfrm>
            <a:off x="6046788" y="152400"/>
            <a:ext cx="46212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fontAlgn="base">
              <a:spcBef>
                <a:spcPct val="0"/>
              </a:spcBef>
              <a:spcAft>
                <a:spcPct val="0"/>
              </a:spcAft>
            </a:pPr>
            <a:r>
              <a:rPr lang="en-US" altLang="zh-CN" sz="2400">
                <a:solidFill>
                  <a:srgbClr val="000000"/>
                </a:solidFill>
                <a:latin typeface="Arial" panose="020B0604020202020204" pitchFamily="34" charset="0"/>
                <a:ea typeface="宋体" panose="02010600030101010101" pitchFamily="2" charset="-122"/>
              </a:rPr>
              <a:t>1</a:t>
            </a:r>
            <a:r>
              <a:rPr lang="zh-CN" altLang="en-US" sz="2400">
                <a:solidFill>
                  <a:srgbClr val="000000"/>
                </a:solidFill>
                <a:latin typeface="Arial" panose="020B0604020202020204" pitchFamily="34" charset="0"/>
                <a:ea typeface="宋体" panose="02010600030101010101" pitchFamily="2" charset="-122"/>
              </a:rPr>
              <a:t>、分析中南半岛种植水稻的条件</a:t>
            </a:r>
          </a:p>
        </p:txBody>
      </p:sp>
      <p:sp>
        <p:nvSpPr>
          <p:cNvPr id="6153" name="AutoShape 9">
            <a:extLst>
              <a:ext uri="{FF2B5EF4-FFF2-40B4-BE49-F238E27FC236}">
                <a16:creationId xmlns:a16="http://schemas.microsoft.com/office/drawing/2014/main" id="{38A89A7F-095F-49B0-A6D1-B68093CFA00B}"/>
              </a:ext>
            </a:extLst>
          </p:cNvPr>
          <p:cNvSpPr>
            <a:spLocks/>
          </p:cNvSpPr>
          <p:nvPr/>
        </p:nvSpPr>
        <p:spPr bwMode="auto">
          <a:xfrm>
            <a:off x="2438400" y="4313238"/>
            <a:ext cx="304800" cy="1828800"/>
          </a:xfrm>
          <a:prstGeom prst="leftBrace">
            <a:avLst>
              <a:gd name="adj1" fmla="val 50000"/>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sz="2800">
              <a:solidFill>
                <a:srgbClr val="000000"/>
              </a:solidFill>
              <a:latin typeface="Arial" panose="020B0604020202020204" pitchFamily="34" charset="0"/>
              <a:ea typeface="宋体" panose="02010600030101010101" pitchFamily="2" charset="-122"/>
            </a:endParaRPr>
          </a:p>
        </p:txBody>
      </p:sp>
      <p:sp>
        <p:nvSpPr>
          <p:cNvPr id="6154" name="Text Box 10">
            <a:extLst>
              <a:ext uri="{FF2B5EF4-FFF2-40B4-BE49-F238E27FC236}">
                <a16:creationId xmlns:a16="http://schemas.microsoft.com/office/drawing/2014/main" id="{516010D1-2C8A-4188-839B-48AFA8A03575}"/>
              </a:ext>
            </a:extLst>
          </p:cNvPr>
          <p:cNvSpPr txBox="1">
            <a:spLocks noChangeArrowheads="1"/>
          </p:cNvSpPr>
          <p:nvPr/>
        </p:nvSpPr>
        <p:spPr bwMode="auto">
          <a:xfrm>
            <a:off x="2686050" y="4092575"/>
            <a:ext cx="188595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3200" b="1">
                <a:solidFill>
                  <a:srgbClr val="FF0000"/>
                </a:solidFill>
                <a:latin typeface="Arial" panose="020B0604020202020204" pitchFamily="34" charset="0"/>
                <a:ea typeface="宋体" panose="02010600030101010101" pitchFamily="2" charset="-122"/>
              </a:rPr>
              <a:t>有利条件</a:t>
            </a:r>
          </a:p>
        </p:txBody>
      </p:sp>
      <p:sp>
        <p:nvSpPr>
          <p:cNvPr id="6155" name="Text Box 11">
            <a:extLst>
              <a:ext uri="{FF2B5EF4-FFF2-40B4-BE49-F238E27FC236}">
                <a16:creationId xmlns:a16="http://schemas.microsoft.com/office/drawing/2014/main" id="{50A1F92D-35DF-48CD-92BC-56FB73656652}"/>
              </a:ext>
            </a:extLst>
          </p:cNvPr>
          <p:cNvSpPr txBox="1">
            <a:spLocks noChangeArrowheads="1"/>
          </p:cNvSpPr>
          <p:nvPr/>
        </p:nvSpPr>
        <p:spPr bwMode="auto">
          <a:xfrm>
            <a:off x="2667001" y="5791200"/>
            <a:ext cx="1901825"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3200" b="1">
                <a:solidFill>
                  <a:srgbClr val="FF0000"/>
                </a:solidFill>
                <a:latin typeface="Arial" panose="020B0604020202020204" pitchFamily="34" charset="0"/>
                <a:ea typeface="宋体" panose="02010600030101010101" pitchFamily="2" charset="-122"/>
              </a:rPr>
              <a:t>不利条件</a:t>
            </a:r>
          </a:p>
        </p:txBody>
      </p:sp>
      <p:sp>
        <p:nvSpPr>
          <p:cNvPr id="6156" name="AutoShape 12">
            <a:extLst>
              <a:ext uri="{FF2B5EF4-FFF2-40B4-BE49-F238E27FC236}">
                <a16:creationId xmlns:a16="http://schemas.microsoft.com/office/drawing/2014/main" id="{E082C162-A59D-45E9-8DAD-4B44009826C1}"/>
              </a:ext>
            </a:extLst>
          </p:cNvPr>
          <p:cNvSpPr>
            <a:spLocks/>
          </p:cNvSpPr>
          <p:nvPr/>
        </p:nvSpPr>
        <p:spPr bwMode="auto">
          <a:xfrm>
            <a:off x="4532313" y="3876675"/>
            <a:ext cx="304800" cy="1371600"/>
          </a:xfrm>
          <a:prstGeom prst="leftBrace">
            <a:avLst>
              <a:gd name="adj1" fmla="val 37500"/>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sz="2800">
              <a:solidFill>
                <a:srgbClr val="000000"/>
              </a:solidFill>
              <a:latin typeface="Arial" panose="020B0604020202020204" pitchFamily="34" charset="0"/>
              <a:ea typeface="宋体" panose="02010600030101010101" pitchFamily="2" charset="-122"/>
            </a:endParaRPr>
          </a:p>
        </p:txBody>
      </p:sp>
      <p:sp>
        <p:nvSpPr>
          <p:cNvPr id="6157" name="Text Box 13">
            <a:extLst>
              <a:ext uri="{FF2B5EF4-FFF2-40B4-BE49-F238E27FC236}">
                <a16:creationId xmlns:a16="http://schemas.microsoft.com/office/drawing/2014/main" id="{D6C75943-B4B5-4DC8-B08C-ED87AD89ADAF}"/>
              </a:ext>
            </a:extLst>
          </p:cNvPr>
          <p:cNvSpPr txBox="1">
            <a:spLocks noChangeArrowheads="1"/>
          </p:cNvSpPr>
          <p:nvPr/>
        </p:nvSpPr>
        <p:spPr bwMode="auto">
          <a:xfrm>
            <a:off x="4837114" y="3571875"/>
            <a:ext cx="9302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2400" b="1">
                <a:solidFill>
                  <a:srgbClr val="FF0000"/>
                </a:solidFill>
                <a:latin typeface="Arial" panose="020B0604020202020204" pitchFamily="34" charset="0"/>
                <a:ea typeface="宋体" panose="02010600030101010101" pitchFamily="2" charset="-122"/>
              </a:rPr>
              <a:t>气候</a:t>
            </a:r>
          </a:p>
        </p:txBody>
      </p:sp>
      <p:sp>
        <p:nvSpPr>
          <p:cNvPr id="6158" name="Text Box 14">
            <a:extLst>
              <a:ext uri="{FF2B5EF4-FFF2-40B4-BE49-F238E27FC236}">
                <a16:creationId xmlns:a16="http://schemas.microsoft.com/office/drawing/2014/main" id="{BABDAC95-670C-4DC8-9044-A810D855356F}"/>
              </a:ext>
            </a:extLst>
          </p:cNvPr>
          <p:cNvSpPr txBox="1">
            <a:spLocks noChangeArrowheads="1"/>
          </p:cNvSpPr>
          <p:nvPr/>
        </p:nvSpPr>
        <p:spPr bwMode="auto">
          <a:xfrm>
            <a:off x="4760913" y="4038600"/>
            <a:ext cx="914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2400" b="1">
                <a:solidFill>
                  <a:srgbClr val="FF0000"/>
                </a:solidFill>
                <a:latin typeface="Arial" panose="020B0604020202020204" pitchFamily="34" charset="0"/>
                <a:ea typeface="宋体" panose="02010600030101010101" pitchFamily="2" charset="-122"/>
              </a:rPr>
              <a:t>水源</a:t>
            </a:r>
          </a:p>
        </p:txBody>
      </p:sp>
      <p:sp>
        <p:nvSpPr>
          <p:cNvPr id="6159" name="Text Box 15">
            <a:extLst>
              <a:ext uri="{FF2B5EF4-FFF2-40B4-BE49-F238E27FC236}">
                <a16:creationId xmlns:a16="http://schemas.microsoft.com/office/drawing/2014/main" id="{6305E043-3864-470A-B4DD-C0292453D6F5}"/>
              </a:ext>
            </a:extLst>
          </p:cNvPr>
          <p:cNvSpPr txBox="1">
            <a:spLocks noChangeArrowheads="1"/>
          </p:cNvSpPr>
          <p:nvPr/>
        </p:nvSpPr>
        <p:spPr bwMode="auto">
          <a:xfrm>
            <a:off x="4724401" y="4495800"/>
            <a:ext cx="11033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2400" b="1">
                <a:solidFill>
                  <a:srgbClr val="FF0000"/>
                </a:solidFill>
                <a:latin typeface="Arial" panose="020B0604020202020204" pitchFamily="34" charset="0"/>
                <a:ea typeface="宋体" panose="02010600030101010101" pitchFamily="2" charset="-122"/>
              </a:rPr>
              <a:t>劳动力</a:t>
            </a:r>
          </a:p>
        </p:txBody>
      </p:sp>
      <p:sp>
        <p:nvSpPr>
          <p:cNvPr id="6160" name="Text Box 16">
            <a:extLst>
              <a:ext uri="{FF2B5EF4-FFF2-40B4-BE49-F238E27FC236}">
                <a16:creationId xmlns:a16="http://schemas.microsoft.com/office/drawing/2014/main" id="{27CA6B11-EEBF-4D79-8259-8C72AE127737}"/>
              </a:ext>
            </a:extLst>
          </p:cNvPr>
          <p:cNvSpPr txBox="1">
            <a:spLocks noChangeArrowheads="1"/>
          </p:cNvSpPr>
          <p:nvPr/>
        </p:nvSpPr>
        <p:spPr bwMode="auto">
          <a:xfrm>
            <a:off x="4724400" y="4953000"/>
            <a:ext cx="914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2400" b="1">
                <a:solidFill>
                  <a:srgbClr val="FF0000"/>
                </a:solidFill>
                <a:latin typeface="Arial" panose="020B0604020202020204" pitchFamily="34" charset="0"/>
                <a:ea typeface="宋体" panose="02010600030101010101" pitchFamily="2" charset="-122"/>
              </a:rPr>
              <a:t>市场</a:t>
            </a:r>
          </a:p>
        </p:txBody>
      </p:sp>
      <p:sp>
        <p:nvSpPr>
          <p:cNvPr id="6161" name="AutoShape 17">
            <a:extLst>
              <a:ext uri="{FF2B5EF4-FFF2-40B4-BE49-F238E27FC236}">
                <a16:creationId xmlns:a16="http://schemas.microsoft.com/office/drawing/2014/main" id="{6723235E-6A17-428E-BF7D-5368660EAAAD}"/>
              </a:ext>
            </a:extLst>
          </p:cNvPr>
          <p:cNvSpPr>
            <a:spLocks/>
          </p:cNvSpPr>
          <p:nvPr/>
        </p:nvSpPr>
        <p:spPr bwMode="auto">
          <a:xfrm>
            <a:off x="4495800" y="5791200"/>
            <a:ext cx="228600" cy="838200"/>
          </a:xfrm>
          <a:prstGeom prst="leftBrace">
            <a:avLst>
              <a:gd name="adj1" fmla="val 30556"/>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sz="2800">
              <a:solidFill>
                <a:srgbClr val="000000"/>
              </a:solidFill>
              <a:latin typeface="Arial" panose="020B0604020202020204" pitchFamily="34" charset="0"/>
              <a:ea typeface="宋体" panose="02010600030101010101" pitchFamily="2" charset="-122"/>
            </a:endParaRPr>
          </a:p>
        </p:txBody>
      </p:sp>
      <p:sp>
        <p:nvSpPr>
          <p:cNvPr id="6162" name="Text Box 18">
            <a:extLst>
              <a:ext uri="{FF2B5EF4-FFF2-40B4-BE49-F238E27FC236}">
                <a16:creationId xmlns:a16="http://schemas.microsoft.com/office/drawing/2014/main" id="{77108CA6-F042-4B9F-A987-B40C1DB56FA8}"/>
              </a:ext>
            </a:extLst>
          </p:cNvPr>
          <p:cNvSpPr txBox="1">
            <a:spLocks noChangeArrowheads="1"/>
          </p:cNvSpPr>
          <p:nvPr/>
        </p:nvSpPr>
        <p:spPr bwMode="auto">
          <a:xfrm>
            <a:off x="4648200" y="5638800"/>
            <a:ext cx="990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2400" b="1">
                <a:solidFill>
                  <a:srgbClr val="FF0000"/>
                </a:solidFill>
                <a:latin typeface="Arial" panose="020B0604020202020204" pitchFamily="34" charset="0"/>
                <a:ea typeface="宋体" panose="02010600030101010101" pitchFamily="2" charset="-122"/>
              </a:rPr>
              <a:t>地形</a:t>
            </a:r>
          </a:p>
        </p:txBody>
      </p:sp>
      <p:sp>
        <p:nvSpPr>
          <p:cNvPr id="6163" name="Text Box 19">
            <a:extLst>
              <a:ext uri="{FF2B5EF4-FFF2-40B4-BE49-F238E27FC236}">
                <a16:creationId xmlns:a16="http://schemas.microsoft.com/office/drawing/2014/main" id="{FAB6BE7D-6EAA-4BA9-B915-A9EC31BB1522}"/>
              </a:ext>
            </a:extLst>
          </p:cNvPr>
          <p:cNvSpPr txBox="1">
            <a:spLocks noChangeArrowheads="1"/>
          </p:cNvSpPr>
          <p:nvPr/>
        </p:nvSpPr>
        <p:spPr bwMode="auto">
          <a:xfrm>
            <a:off x="4648200" y="6248400"/>
            <a:ext cx="914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2400" b="1">
                <a:solidFill>
                  <a:srgbClr val="FF0000"/>
                </a:solidFill>
                <a:latin typeface="Arial" panose="020B0604020202020204" pitchFamily="34" charset="0"/>
                <a:ea typeface="宋体" panose="02010600030101010101" pitchFamily="2" charset="-122"/>
              </a:rPr>
              <a:t>科技</a:t>
            </a:r>
          </a:p>
        </p:txBody>
      </p:sp>
      <p:sp>
        <p:nvSpPr>
          <p:cNvPr id="6164" name="WordArt 20">
            <a:extLst>
              <a:ext uri="{FF2B5EF4-FFF2-40B4-BE49-F238E27FC236}">
                <a16:creationId xmlns:a16="http://schemas.microsoft.com/office/drawing/2014/main" id="{6F070E75-4710-47AD-BE39-C85DC3B53721}"/>
              </a:ext>
            </a:extLst>
          </p:cNvPr>
          <p:cNvSpPr>
            <a:spLocks noChangeArrowheads="1" noChangeShapeType="1" noTextEdit="1"/>
          </p:cNvSpPr>
          <p:nvPr/>
        </p:nvSpPr>
        <p:spPr bwMode="auto">
          <a:xfrm>
            <a:off x="1676400" y="152400"/>
            <a:ext cx="4343400" cy="533400"/>
          </a:xfrm>
          <a:prstGeom prst="rect">
            <a:avLst/>
          </a:prstGeom>
        </p:spPr>
        <p:txBody>
          <a:bodyPr wrap="none" fromWordArt="1">
            <a:prstTxWarp prst="textPlain">
              <a:avLst>
                <a:gd name="adj" fmla="val 50000"/>
              </a:avLst>
            </a:prstTxWarp>
          </a:bodyPr>
          <a:lstStyle/>
          <a:p>
            <a:pPr algn="ctr" fontAlgn="base">
              <a:spcBef>
                <a:spcPct val="0"/>
              </a:spcBef>
              <a:spcAft>
                <a:spcPct val="0"/>
              </a:spcAft>
            </a:pPr>
            <a:r>
              <a:rPr lang="zh-CN" altLang="en-US" sz="3600" b="1" kern="10">
                <a:ln w="19050">
                  <a:solidFill>
                    <a:srgbClr val="99CCFF"/>
                  </a:solidFill>
                  <a:round/>
                  <a:headEnd/>
                  <a:tailE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牢记基础  熟练方法</a:t>
            </a:r>
          </a:p>
        </p:txBody>
      </p:sp>
      <p:sp>
        <p:nvSpPr>
          <p:cNvPr id="6167" name="Text Box 23">
            <a:extLst>
              <a:ext uri="{FF2B5EF4-FFF2-40B4-BE49-F238E27FC236}">
                <a16:creationId xmlns:a16="http://schemas.microsoft.com/office/drawing/2014/main" id="{0B359F52-D4DC-48EB-859B-C3F2A9F39EF9}"/>
              </a:ext>
            </a:extLst>
          </p:cNvPr>
          <p:cNvSpPr txBox="1">
            <a:spLocks noChangeArrowheads="1"/>
          </p:cNvSpPr>
          <p:nvPr/>
        </p:nvSpPr>
        <p:spPr bwMode="auto">
          <a:xfrm>
            <a:off x="5562601" y="5867401"/>
            <a:ext cx="898525"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fontAlgn="base">
              <a:spcBef>
                <a:spcPct val="0"/>
              </a:spcBef>
              <a:spcAft>
                <a:spcPct val="0"/>
              </a:spcAft>
            </a:pPr>
            <a:r>
              <a:rPr lang="zh-CN" altLang="en-US" sz="2800" b="1">
                <a:solidFill>
                  <a:srgbClr val="333399"/>
                </a:solidFill>
                <a:latin typeface="Arial" panose="020B0604020202020204" pitchFamily="34" charset="0"/>
                <a:ea typeface="宋体" panose="02010600030101010101" pitchFamily="2" charset="-122"/>
              </a:rPr>
              <a:t>气候</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6153"/>
                                        </p:tgtEl>
                                        <p:attrNameLst>
                                          <p:attrName>style.visibility</p:attrName>
                                        </p:attrNameLst>
                                      </p:cBhvr>
                                      <p:to>
                                        <p:strVal val="visible"/>
                                      </p:to>
                                    </p:set>
                                    <p:animEffect transition="in" filter="wipe(down)">
                                      <p:cBhvr>
                                        <p:cTn id="7" dur="500"/>
                                        <p:tgtEl>
                                          <p:spTgt spid="615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154"/>
                                        </p:tgtEl>
                                        <p:attrNameLst>
                                          <p:attrName>style.visibility</p:attrName>
                                        </p:attrNameLst>
                                      </p:cBhvr>
                                      <p:to>
                                        <p:strVal val="visible"/>
                                      </p:to>
                                    </p:set>
                                    <p:animEffect transition="in" filter="wipe(down)">
                                      <p:cBhvr>
                                        <p:cTn id="10" dur="500"/>
                                        <p:tgtEl>
                                          <p:spTgt spid="615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155"/>
                                        </p:tgtEl>
                                        <p:attrNameLst>
                                          <p:attrName>style.visibility</p:attrName>
                                        </p:attrNameLst>
                                      </p:cBhvr>
                                      <p:to>
                                        <p:strVal val="visible"/>
                                      </p:to>
                                    </p:set>
                                    <p:animEffect transition="in" filter="wipe(down)">
                                      <p:cBhvr>
                                        <p:cTn id="13" dur="500"/>
                                        <p:tgtEl>
                                          <p:spTgt spid="6155"/>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22" presetClass="entr" presetSubtype="4" fill="hold" nodeType="clickEffect">
                                  <p:stCondLst>
                                    <p:cond delay="0"/>
                                  </p:stCondLst>
                                  <p:childTnLst>
                                    <p:set>
                                      <p:cBhvr>
                                        <p:cTn id="17" dur="1" fill="hold">
                                          <p:stCondLst>
                                            <p:cond delay="0"/>
                                          </p:stCondLst>
                                        </p:cTn>
                                        <p:tgtEl>
                                          <p:spTgt spid="6156"/>
                                        </p:tgtEl>
                                        <p:attrNameLst>
                                          <p:attrName>style.visibility</p:attrName>
                                        </p:attrNameLst>
                                      </p:cBhvr>
                                      <p:to>
                                        <p:strVal val="visible"/>
                                      </p:to>
                                    </p:set>
                                    <p:animEffect transition="in" filter="wipe(down)">
                                      <p:cBhvr>
                                        <p:cTn id="18" dur="500"/>
                                        <p:tgtEl>
                                          <p:spTgt spid="6156"/>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6157"/>
                                        </p:tgtEl>
                                        <p:attrNameLst>
                                          <p:attrName>style.visibility</p:attrName>
                                        </p:attrNameLst>
                                      </p:cBhvr>
                                      <p:to>
                                        <p:strVal val="visible"/>
                                      </p:to>
                                    </p:set>
                                    <p:animEffect transition="in" filter="wipe(down)">
                                      <p:cBhvr>
                                        <p:cTn id="21" dur="500"/>
                                        <p:tgtEl>
                                          <p:spTgt spid="6157"/>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6158"/>
                                        </p:tgtEl>
                                        <p:attrNameLst>
                                          <p:attrName>style.visibility</p:attrName>
                                        </p:attrNameLst>
                                      </p:cBhvr>
                                      <p:to>
                                        <p:strVal val="visible"/>
                                      </p:to>
                                    </p:set>
                                    <p:animEffect transition="in" filter="wipe(down)">
                                      <p:cBhvr>
                                        <p:cTn id="24" dur="500"/>
                                        <p:tgtEl>
                                          <p:spTgt spid="6158"/>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6159"/>
                                        </p:tgtEl>
                                        <p:attrNameLst>
                                          <p:attrName>style.visibility</p:attrName>
                                        </p:attrNameLst>
                                      </p:cBhvr>
                                      <p:to>
                                        <p:strVal val="visible"/>
                                      </p:to>
                                    </p:set>
                                    <p:animEffect transition="in" filter="wipe(down)">
                                      <p:cBhvr>
                                        <p:cTn id="27" dur="500"/>
                                        <p:tgtEl>
                                          <p:spTgt spid="6159"/>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6160"/>
                                        </p:tgtEl>
                                        <p:attrNameLst>
                                          <p:attrName>style.visibility</p:attrName>
                                        </p:attrNameLst>
                                      </p:cBhvr>
                                      <p:to>
                                        <p:strVal val="visible"/>
                                      </p:to>
                                    </p:set>
                                    <p:animEffect transition="in" filter="wipe(down)">
                                      <p:cBhvr>
                                        <p:cTn id="30" dur="500"/>
                                        <p:tgtEl>
                                          <p:spTgt spid="6160"/>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22" presetClass="entr" presetSubtype="4" fill="hold" nodeType="clickEffect">
                                  <p:stCondLst>
                                    <p:cond delay="0"/>
                                  </p:stCondLst>
                                  <p:childTnLst>
                                    <p:set>
                                      <p:cBhvr>
                                        <p:cTn id="34" dur="1" fill="hold">
                                          <p:stCondLst>
                                            <p:cond delay="0"/>
                                          </p:stCondLst>
                                        </p:cTn>
                                        <p:tgtEl>
                                          <p:spTgt spid="6161"/>
                                        </p:tgtEl>
                                        <p:attrNameLst>
                                          <p:attrName>style.visibility</p:attrName>
                                        </p:attrNameLst>
                                      </p:cBhvr>
                                      <p:to>
                                        <p:strVal val="visible"/>
                                      </p:to>
                                    </p:set>
                                    <p:animEffect transition="in" filter="wipe(down)">
                                      <p:cBhvr>
                                        <p:cTn id="35" dur="500"/>
                                        <p:tgtEl>
                                          <p:spTgt spid="6161"/>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6162"/>
                                        </p:tgtEl>
                                        <p:attrNameLst>
                                          <p:attrName>style.visibility</p:attrName>
                                        </p:attrNameLst>
                                      </p:cBhvr>
                                      <p:to>
                                        <p:strVal val="visible"/>
                                      </p:to>
                                    </p:set>
                                    <p:animEffect transition="in" filter="wipe(down)">
                                      <p:cBhvr>
                                        <p:cTn id="38" dur="500"/>
                                        <p:tgtEl>
                                          <p:spTgt spid="6162"/>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6163"/>
                                        </p:tgtEl>
                                        <p:attrNameLst>
                                          <p:attrName>style.visibility</p:attrName>
                                        </p:attrNameLst>
                                      </p:cBhvr>
                                      <p:to>
                                        <p:strVal val="visible"/>
                                      </p:to>
                                    </p:set>
                                    <p:animEffect transition="in" filter="wipe(down)">
                                      <p:cBhvr>
                                        <p:cTn id="41" dur="500"/>
                                        <p:tgtEl>
                                          <p:spTgt spid="6163"/>
                                        </p:tgtEl>
                                      </p:cBhvr>
                                    </p:animEffect>
                                  </p:childTnLst>
                                </p:cTn>
                              </p:par>
                            </p:childTnLst>
                          </p:cTn>
                        </p:par>
                      </p:childTnLst>
                    </p:cTn>
                  </p:par>
                  <p:par>
                    <p:cTn id="42" fill="hold" nodeType="clickPar">
                      <p:stCondLst>
                        <p:cond delay="indefinite"/>
                      </p:stCondLst>
                      <p:childTnLst>
                        <p:par>
                          <p:cTn id="43" fill="hold" nodeType="withGroup">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61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54" grpId="0"/>
      <p:bldP spid="6155" grpId="0"/>
      <p:bldP spid="6157" grpId="0"/>
      <p:bldP spid="6158" grpId="0"/>
      <p:bldP spid="6159" grpId="0"/>
      <p:bldP spid="6160" grpId="0"/>
      <p:bldP spid="6162" grpId="0"/>
      <p:bldP spid="6163" grpId="0"/>
      <p:bldP spid="616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a:extLst>
              <a:ext uri="{FF2B5EF4-FFF2-40B4-BE49-F238E27FC236}">
                <a16:creationId xmlns:a16="http://schemas.microsoft.com/office/drawing/2014/main" id="{15659005-767D-4315-8334-406FC45F09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2971800"/>
            <a:ext cx="2133600" cy="1582738"/>
          </a:xfrm>
          <a:prstGeom prst="rect">
            <a:avLst/>
          </a:prstGeom>
          <a:noFill/>
          <a:extLst>
            <a:ext uri="{909E8E84-426E-40DD-AFC4-6F175D3DCCD1}">
              <a14:hiddenFill xmlns:a14="http://schemas.microsoft.com/office/drawing/2010/main">
                <a:solidFill>
                  <a:srgbClr val="FFFFFF"/>
                </a:solidFill>
              </a14:hiddenFill>
            </a:ext>
          </a:extLst>
        </p:spPr>
      </p:pic>
      <p:pic>
        <p:nvPicPr>
          <p:cNvPr id="8201" name="Picture 9">
            <a:extLst>
              <a:ext uri="{FF2B5EF4-FFF2-40B4-BE49-F238E27FC236}">
                <a16:creationId xmlns:a16="http://schemas.microsoft.com/office/drawing/2014/main" id="{9A80E247-9414-4A1E-897F-99EF383E9E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685800"/>
            <a:ext cx="2743200" cy="1651000"/>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a:extLst>
              <a:ext uri="{FF2B5EF4-FFF2-40B4-BE49-F238E27FC236}">
                <a16:creationId xmlns:a16="http://schemas.microsoft.com/office/drawing/2014/main" id="{79785695-BECB-4405-AEC9-EEB597C366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3000" y="3124201"/>
            <a:ext cx="1905000" cy="1539875"/>
          </a:xfrm>
          <a:prstGeom prst="rect">
            <a:avLst/>
          </a:prstGeom>
          <a:noFill/>
          <a:extLst>
            <a:ext uri="{909E8E84-426E-40DD-AFC4-6F175D3DCCD1}">
              <a14:hiddenFill xmlns:a14="http://schemas.microsoft.com/office/drawing/2010/main">
                <a:solidFill>
                  <a:srgbClr val="FFFFFF"/>
                </a:solidFill>
              </a14:hiddenFill>
            </a:ext>
          </a:extLst>
        </p:spPr>
      </p:pic>
      <p:pic>
        <p:nvPicPr>
          <p:cNvPr id="8197" name="Picture 5">
            <a:extLst>
              <a:ext uri="{FF2B5EF4-FFF2-40B4-BE49-F238E27FC236}">
                <a16:creationId xmlns:a16="http://schemas.microsoft.com/office/drawing/2014/main" id="{7A743AA0-C910-49B9-A5C5-3D4D85E63CD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77200" y="3124201"/>
            <a:ext cx="1676400" cy="1592263"/>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8">
            <a:extLst>
              <a:ext uri="{FF2B5EF4-FFF2-40B4-BE49-F238E27FC236}">
                <a16:creationId xmlns:a16="http://schemas.microsoft.com/office/drawing/2014/main" id="{199E6400-A2CC-4EDD-94B6-16788C1D7C0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6800" y="762000"/>
            <a:ext cx="2514600" cy="1595438"/>
          </a:xfrm>
          <a:prstGeom prst="rect">
            <a:avLst/>
          </a:prstGeom>
          <a:noFill/>
          <a:extLst>
            <a:ext uri="{909E8E84-426E-40DD-AFC4-6F175D3DCCD1}">
              <a14:hiddenFill xmlns:a14="http://schemas.microsoft.com/office/drawing/2010/main">
                <a:solidFill>
                  <a:srgbClr val="FFFFFF"/>
                </a:solidFill>
              </a14:hiddenFill>
            </a:ext>
          </a:extLst>
        </p:spPr>
      </p:pic>
      <p:pic>
        <p:nvPicPr>
          <p:cNvPr id="8199" name="Picture 7">
            <a:extLst>
              <a:ext uri="{FF2B5EF4-FFF2-40B4-BE49-F238E27FC236}">
                <a16:creationId xmlns:a16="http://schemas.microsoft.com/office/drawing/2014/main" id="{A4F51C33-C97A-4864-B23B-57DD7C64BE9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20000" y="838201"/>
            <a:ext cx="2438400" cy="1552575"/>
          </a:xfrm>
          <a:prstGeom prst="rect">
            <a:avLst/>
          </a:prstGeom>
          <a:noFill/>
          <a:extLst>
            <a:ext uri="{909E8E84-426E-40DD-AFC4-6F175D3DCCD1}">
              <a14:hiddenFill xmlns:a14="http://schemas.microsoft.com/office/drawing/2010/main">
                <a:solidFill>
                  <a:srgbClr val="FFFFFF"/>
                </a:solidFill>
              </a14:hiddenFill>
            </a:ext>
          </a:extLst>
        </p:spPr>
      </p:pic>
      <p:sp>
        <p:nvSpPr>
          <p:cNvPr id="8202" name="Rectangle 10">
            <a:extLst>
              <a:ext uri="{FF2B5EF4-FFF2-40B4-BE49-F238E27FC236}">
                <a16:creationId xmlns:a16="http://schemas.microsoft.com/office/drawing/2014/main" id="{46547864-86EF-4F06-B8C0-8E759B2805B2}"/>
              </a:ext>
            </a:extLst>
          </p:cNvPr>
          <p:cNvSpPr>
            <a:spLocks noChangeArrowheads="1"/>
          </p:cNvSpPr>
          <p:nvPr/>
        </p:nvSpPr>
        <p:spPr bwMode="auto">
          <a:xfrm>
            <a:off x="1524001" y="1791028"/>
            <a:ext cx="184731"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fontAlgn="base">
              <a:spcBef>
                <a:spcPct val="0"/>
              </a:spcBef>
              <a:spcAft>
                <a:spcPct val="0"/>
              </a:spcAft>
            </a:pPr>
            <a:endParaRPr lang="zh-CN" altLang="en-US" sz="2800">
              <a:solidFill>
                <a:srgbClr val="000000"/>
              </a:solidFill>
              <a:latin typeface="Arial" panose="020B0604020202020204" pitchFamily="34" charset="0"/>
              <a:ea typeface="宋体" panose="02010600030101010101" pitchFamily="2" charset="-122"/>
            </a:endParaRPr>
          </a:p>
        </p:txBody>
      </p:sp>
      <p:sp>
        <p:nvSpPr>
          <p:cNvPr id="8203" name="Rectangle 11">
            <a:extLst>
              <a:ext uri="{FF2B5EF4-FFF2-40B4-BE49-F238E27FC236}">
                <a16:creationId xmlns:a16="http://schemas.microsoft.com/office/drawing/2014/main" id="{89F92F5D-649E-43BF-A5BB-55F36410A61C}"/>
              </a:ext>
            </a:extLst>
          </p:cNvPr>
          <p:cNvSpPr>
            <a:spLocks noChangeArrowheads="1"/>
          </p:cNvSpPr>
          <p:nvPr/>
        </p:nvSpPr>
        <p:spPr bwMode="auto">
          <a:xfrm>
            <a:off x="1752600" y="73453"/>
            <a:ext cx="341632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fontAlgn="base">
              <a:spcBef>
                <a:spcPct val="0"/>
              </a:spcBef>
              <a:spcAft>
                <a:spcPct val="0"/>
              </a:spcAft>
            </a:pPr>
            <a:r>
              <a:rPr lang="en-US" altLang="zh-CN" sz="24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2</a:t>
            </a:r>
            <a:r>
              <a:rPr lang="zh-CN" altLang="en-US" sz="24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、读图，回答下列问题</a:t>
            </a:r>
            <a:endParaRPr lang="zh-CN" altLang="en-US" sz="2400">
              <a:solidFill>
                <a:srgbClr val="000000"/>
              </a:solidFill>
              <a:latin typeface="Arial" panose="020B0604020202020204" pitchFamily="34" charset="0"/>
              <a:ea typeface="宋体" panose="02010600030101010101" pitchFamily="2" charset="-122"/>
            </a:endParaRPr>
          </a:p>
          <a:p>
            <a:pPr eaLnBrk="0" fontAlgn="base" hangingPunct="0">
              <a:spcBef>
                <a:spcPct val="0"/>
              </a:spcBef>
              <a:spcAft>
                <a:spcPct val="0"/>
              </a:spcAft>
            </a:pPr>
            <a:endParaRPr lang="en-US" altLang="zh-CN" sz="2400">
              <a:solidFill>
                <a:srgbClr val="000000"/>
              </a:solidFill>
              <a:latin typeface="Arial" panose="020B0604020202020204" pitchFamily="34" charset="0"/>
              <a:ea typeface="宋体" panose="02010600030101010101" pitchFamily="2" charset="-122"/>
            </a:endParaRPr>
          </a:p>
        </p:txBody>
      </p:sp>
      <p:sp>
        <p:nvSpPr>
          <p:cNvPr id="8204" name="Rectangle 12">
            <a:extLst>
              <a:ext uri="{FF2B5EF4-FFF2-40B4-BE49-F238E27FC236}">
                <a16:creationId xmlns:a16="http://schemas.microsoft.com/office/drawing/2014/main" id="{79D516E9-D9C1-4B2F-BDA8-415E8F2F4CC4}"/>
              </a:ext>
            </a:extLst>
          </p:cNvPr>
          <p:cNvSpPr>
            <a:spLocks noChangeArrowheads="1"/>
          </p:cNvSpPr>
          <p:nvPr/>
        </p:nvSpPr>
        <p:spPr bwMode="auto">
          <a:xfrm>
            <a:off x="1219200" y="1667858"/>
            <a:ext cx="9062096"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indent="333375">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base">
              <a:spcBef>
                <a:spcPct val="0"/>
              </a:spcBef>
              <a:spcAft>
                <a:spcPct val="0"/>
              </a:spcAft>
            </a:pPr>
            <a:br>
              <a:rPr lang="en-US" altLang="zh-CN" sz="2400">
                <a:solidFill>
                  <a:srgbClr val="000000"/>
                </a:solidFill>
              </a:rPr>
            </a:br>
            <a:endParaRPr lang="en-US" altLang="zh-CN" sz="2400">
              <a:solidFill>
                <a:srgbClr val="000000"/>
              </a:solidFill>
            </a:endParaRPr>
          </a:p>
          <a:p>
            <a:pPr eaLnBrk="0" fontAlgn="base" hangingPunct="0">
              <a:spcBef>
                <a:spcPct val="0"/>
              </a:spcBef>
              <a:spcAft>
                <a:spcPct val="0"/>
              </a:spcAft>
            </a:pPr>
            <a:r>
              <a:rPr lang="zh-CN" altLang="en-US" sz="2400">
                <a:solidFill>
                  <a:srgbClr val="000000"/>
                </a:solidFill>
                <a:latin typeface="Times New Roman" panose="02020603050405020304" pitchFamily="18" charset="0"/>
                <a:cs typeface="Times New Roman" panose="02020603050405020304" pitchFamily="18" charset="0"/>
              </a:rPr>
              <a:t>美国农业区分布图              美国地形图                 美国气候分布图</a:t>
            </a:r>
            <a:endParaRPr lang="zh-CN" altLang="en-US" sz="2400">
              <a:solidFill>
                <a:srgbClr val="000000"/>
              </a:solidFill>
            </a:endParaRPr>
          </a:p>
          <a:p>
            <a:pPr eaLnBrk="0" fontAlgn="base" hangingPunct="0">
              <a:spcBef>
                <a:spcPct val="0"/>
              </a:spcBef>
              <a:spcAft>
                <a:spcPct val="0"/>
              </a:spcAft>
            </a:pPr>
            <a:endParaRPr lang="en-US" altLang="zh-CN" sz="2400">
              <a:solidFill>
                <a:srgbClr val="000000"/>
              </a:solidFill>
            </a:endParaRPr>
          </a:p>
        </p:txBody>
      </p:sp>
      <p:sp>
        <p:nvSpPr>
          <p:cNvPr id="8205" name="Rectangle 13">
            <a:extLst>
              <a:ext uri="{FF2B5EF4-FFF2-40B4-BE49-F238E27FC236}">
                <a16:creationId xmlns:a16="http://schemas.microsoft.com/office/drawing/2014/main" id="{489F9E23-6C2F-4C29-B74C-B8AE1F204D98}"/>
              </a:ext>
            </a:extLst>
          </p:cNvPr>
          <p:cNvSpPr>
            <a:spLocks noChangeArrowheads="1"/>
          </p:cNvSpPr>
          <p:nvPr/>
        </p:nvSpPr>
        <p:spPr bwMode="auto">
          <a:xfrm>
            <a:off x="1143000" y="3879762"/>
            <a:ext cx="9062096"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indent="333375">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base">
              <a:spcBef>
                <a:spcPct val="0"/>
              </a:spcBef>
              <a:spcAft>
                <a:spcPct val="0"/>
              </a:spcAft>
            </a:pPr>
            <a:endParaRPr lang="en-US" altLang="zh-CN" sz="2400">
              <a:solidFill>
                <a:srgbClr val="000000"/>
              </a:solidFill>
              <a:latin typeface="Times New Roman" panose="02020603050405020304" pitchFamily="18" charset="0"/>
              <a:cs typeface="Times New Roman" panose="02020603050405020304" pitchFamily="18" charset="0"/>
            </a:endParaRPr>
          </a:p>
          <a:p>
            <a:pPr eaLnBrk="0" fontAlgn="base" hangingPunct="0">
              <a:spcBef>
                <a:spcPct val="0"/>
              </a:spcBef>
              <a:spcAft>
                <a:spcPct val="0"/>
              </a:spcAft>
            </a:pPr>
            <a:r>
              <a:rPr lang="en-US" altLang="zh-CN" sz="2400">
                <a:solidFill>
                  <a:srgbClr val="000000"/>
                </a:solidFill>
                <a:latin typeface="Times New Roman" panose="02020603050405020304" pitchFamily="18" charset="0"/>
                <a:cs typeface="Times New Roman" panose="02020603050405020304" pitchFamily="18" charset="0"/>
              </a:rPr>
              <a:t>                          </a:t>
            </a:r>
            <a:endParaRPr lang="en-US" altLang="zh-CN" sz="2400">
              <a:solidFill>
                <a:srgbClr val="000000"/>
              </a:solidFill>
            </a:endParaRPr>
          </a:p>
          <a:p>
            <a:pPr eaLnBrk="0" fontAlgn="base" hangingPunct="0">
              <a:spcBef>
                <a:spcPct val="0"/>
              </a:spcBef>
              <a:spcAft>
                <a:spcPct val="0"/>
              </a:spcAft>
            </a:pPr>
            <a:r>
              <a:rPr lang="zh-CN" altLang="en-US" sz="2400">
                <a:solidFill>
                  <a:srgbClr val="000000"/>
                </a:solidFill>
                <a:latin typeface="Times New Roman" panose="02020603050405020304" pitchFamily="18" charset="0"/>
                <a:cs typeface="Times New Roman" panose="02020603050405020304" pitchFamily="18" charset="0"/>
              </a:rPr>
              <a:t>法国农业区分布图                法国地形图               法国气候分布图</a:t>
            </a:r>
            <a:endParaRPr lang="zh-CN" altLang="en-US" sz="2400">
              <a:solidFill>
                <a:srgbClr val="000000"/>
              </a:solidFill>
            </a:endParaRPr>
          </a:p>
        </p:txBody>
      </p:sp>
      <p:sp>
        <p:nvSpPr>
          <p:cNvPr id="8206" name="Text Box 14">
            <a:extLst>
              <a:ext uri="{FF2B5EF4-FFF2-40B4-BE49-F238E27FC236}">
                <a16:creationId xmlns:a16="http://schemas.microsoft.com/office/drawing/2014/main" id="{6DC2D198-CF43-4A76-B331-D230A4843230}"/>
              </a:ext>
            </a:extLst>
          </p:cNvPr>
          <p:cNvSpPr txBox="1">
            <a:spLocks noChangeArrowheads="1"/>
          </p:cNvSpPr>
          <p:nvPr/>
        </p:nvSpPr>
        <p:spPr bwMode="auto">
          <a:xfrm>
            <a:off x="1676400" y="5029200"/>
            <a:ext cx="8839200"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2800" dirty="0">
                <a:solidFill>
                  <a:srgbClr val="000000"/>
                </a:solidFill>
                <a:latin typeface="Arial" panose="020B0604020202020204" pitchFamily="34" charset="0"/>
                <a:ea typeface="宋体" panose="02010600030101010101" pitchFamily="2" charset="-122"/>
              </a:rPr>
              <a:t>分析美国太平洋沿岸水果和法国地中海沿岸葡萄生长的有利的共同自然条件。（</a:t>
            </a:r>
            <a:r>
              <a:rPr lang="en-US" altLang="zh-CN" sz="2800" dirty="0">
                <a:solidFill>
                  <a:srgbClr val="000000"/>
                </a:solidFill>
                <a:latin typeface="Arial" panose="020B0604020202020204" pitchFamily="34" charset="0"/>
                <a:ea typeface="宋体" panose="02010600030101010101" pitchFamily="2" charset="-122"/>
              </a:rPr>
              <a:t>1</a:t>
            </a:r>
            <a:r>
              <a:rPr lang="zh-CN" altLang="en-US" sz="2800" dirty="0">
                <a:solidFill>
                  <a:srgbClr val="000000"/>
                </a:solidFill>
                <a:latin typeface="Arial" panose="020B0604020202020204" pitchFamily="34" charset="0"/>
                <a:ea typeface="宋体" panose="02010600030101010101" pitchFamily="2" charset="-122"/>
              </a:rPr>
              <a:t>分）</a:t>
            </a:r>
          </a:p>
        </p:txBody>
      </p:sp>
      <p:sp>
        <p:nvSpPr>
          <p:cNvPr id="8207" name="Text Box 15">
            <a:extLst>
              <a:ext uri="{FF2B5EF4-FFF2-40B4-BE49-F238E27FC236}">
                <a16:creationId xmlns:a16="http://schemas.microsoft.com/office/drawing/2014/main" id="{DCF3F013-B9E3-4AEC-A653-32FAF182694A}"/>
              </a:ext>
            </a:extLst>
          </p:cNvPr>
          <p:cNvSpPr txBox="1">
            <a:spLocks noChangeArrowheads="1"/>
          </p:cNvSpPr>
          <p:nvPr/>
        </p:nvSpPr>
        <p:spPr bwMode="auto">
          <a:xfrm>
            <a:off x="1736726" y="5935664"/>
            <a:ext cx="7483475"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3200" b="1">
                <a:solidFill>
                  <a:srgbClr val="FF0000"/>
                </a:solidFill>
                <a:latin typeface="Arial" panose="020B0604020202020204" pitchFamily="34" charset="0"/>
                <a:ea typeface="宋体" panose="02010600030101010101" pitchFamily="2" charset="-122"/>
              </a:rPr>
              <a:t>地中海气候，夏季光照充足、热量充足</a:t>
            </a:r>
          </a:p>
        </p:txBody>
      </p:sp>
      <p:sp>
        <p:nvSpPr>
          <p:cNvPr id="8208" name="WordArt 16">
            <a:extLst>
              <a:ext uri="{FF2B5EF4-FFF2-40B4-BE49-F238E27FC236}">
                <a16:creationId xmlns:a16="http://schemas.microsoft.com/office/drawing/2014/main" id="{243BCD5B-EFA3-49B2-8CFB-FD86DA6A24EF}"/>
              </a:ext>
            </a:extLst>
          </p:cNvPr>
          <p:cNvSpPr>
            <a:spLocks noChangeArrowheads="1" noChangeShapeType="1" noTextEdit="1"/>
          </p:cNvSpPr>
          <p:nvPr/>
        </p:nvSpPr>
        <p:spPr bwMode="auto">
          <a:xfrm>
            <a:off x="5257800" y="0"/>
            <a:ext cx="4648200" cy="762000"/>
          </a:xfrm>
          <a:prstGeom prst="rect">
            <a:avLst/>
          </a:prstGeom>
        </p:spPr>
        <p:txBody>
          <a:bodyPr wrap="none" fromWordArt="1">
            <a:prstTxWarp prst="textPlain">
              <a:avLst>
                <a:gd name="adj" fmla="val 50000"/>
              </a:avLst>
            </a:prstTxWarp>
          </a:bodyPr>
          <a:lstStyle/>
          <a:p>
            <a:pPr algn="ctr" fontAlgn="base">
              <a:spcBef>
                <a:spcPct val="0"/>
              </a:spcBef>
              <a:spcAft>
                <a:spcPct val="0"/>
              </a:spcAft>
            </a:pPr>
            <a:r>
              <a:rPr lang="zh-CN" altLang="en-US" sz="3600" b="1" kern="10">
                <a:ln w="19050">
                  <a:solidFill>
                    <a:srgbClr val="99CCFF"/>
                  </a:solidFill>
                  <a:round/>
                  <a:headEnd/>
                  <a:tailE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能力提升  变式练习</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0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1" name="Rectangle 5">
            <a:extLst>
              <a:ext uri="{FF2B5EF4-FFF2-40B4-BE49-F238E27FC236}">
                <a16:creationId xmlns:a16="http://schemas.microsoft.com/office/drawing/2014/main" id="{8E3C0730-7DFD-4205-8E64-C44C4CDBF732}"/>
              </a:ext>
            </a:extLst>
          </p:cNvPr>
          <p:cNvSpPr>
            <a:spLocks noChangeArrowheads="1"/>
          </p:cNvSpPr>
          <p:nvPr/>
        </p:nvSpPr>
        <p:spPr bwMode="auto">
          <a:xfrm>
            <a:off x="1524001" y="2495878"/>
            <a:ext cx="184731"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fontAlgn="base">
              <a:spcBef>
                <a:spcPct val="0"/>
              </a:spcBef>
              <a:spcAft>
                <a:spcPct val="0"/>
              </a:spcAft>
            </a:pPr>
            <a:endParaRPr lang="zh-CN" altLang="en-US" sz="2800">
              <a:solidFill>
                <a:srgbClr val="000000"/>
              </a:solidFill>
              <a:latin typeface="Arial" panose="020B0604020202020204" pitchFamily="34" charset="0"/>
              <a:ea typeface="宋体" panose="02010600030101010101" pitchFamily="2" charset="-122"/>
            </a:endParaRPr>
          </a:p>
        </p:txBody>
      </p:sp>
      <p:pic>
        <p:nvPicPr>
          <p:cNvPr id="9220" name="Picture 4">
            <a:extLst>
              <a:ext uri="{FF2B5EF4-FFF2-40B4-BE49-F238E27FC236}">
                <a16:creationId xmlns:a16="http://schemas.microsoft.com/office/drawing/2014/main" id="{9313395E-85A4-4473-AB9A-E3ACEA7D6B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7600" y="1589088"/>
            <a:ext cx="3048000" cy="2189162"/>
          </a:xfrm>
          <a:prstGeom prst="rect">
            <a:avLst/>
          </a:prstGeom>
          <a:noFill/>
          <a:extLst>
            <a:ext uri="{909E8E84-426E-40DD-AFC4-6F175D3DCCD1}">
              <a14:hiddenFill xmlns:a14="http://schemas.microsoft.com/office/drawing/2010/main">
                <a:solidFill>
                  <a:srgbClr val="FFFFFF"/>
                </a:solidFill>
              </a14:hiddenFill>
            </a:ext>
          </a:extLst>
        </p:spPr>
      </p:pic>
      <p:sp>
        <p:nvSpPr>
          <p:cNvPr id="9222" name="Rectangle 6">
            <a:extLst>
              <a:ext uri="{FF2B5EF4-FFF2-40B4-BE49-F238E27FC236}">
                <a16:creationId xmlns:a16="http://schemas.microsoft.com/office/drawing/2014/main" id="{D0C5C30B-6BBD-4733-87FF-7727D4B060DB}"/>
              </a:ext>
            </a:extLst>
          </p:cNvPr>
          <p:cNvSpPr>
            <a:spLocks noChangeArrowheads="1"/>
          </p:cNvSpPr>
          <p:nvPr/>
        </p:nvSpPr>
        <p:spPr bwMode="auto">
          <a:xfrm>
            <a:off x="1752600" y="304801"/>
            <a:ext cx="7829550" cy="3935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fontAlgn="base">
              <a:spcBef>
                <a:spcPct val="0"/>
              </a:spcBef>
              <a:spcAft>
                <a:spcPct val="0"/>
              </a:spcAft>
            </a:pPr>
            <a:r>
              <a:rPr lang="en-US" altLang="zh-CN" sz="28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3</a:t>
            </a:r>
            <a:r>
              <a:rPr lang="zh-CN" altLang="en-US" sz="28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、读图，并结合所学知识回答下列问题。</a:t>
            </a:r>
            <a:endParaRPr lang="zh-CN" altLang="en-US" sz="2800">
              <a:solidFill>
                <a:srgbClr val="000000"/>
              </a:solidFill>
              <a:latin typeface="Arial" panose="020B0604020202020204" pitchFamily="34" charset="0"/>
              <a:ea typeface="宋体" panose="02010600030101010101" pitchFamily="2" charset="-122"/>
            </a:endParaRPr>
          </a:p>
          <a:p>
            <a:pPr eaLnBrk="0" fontAlgn="base" hangingPunct="0">
              <a:spcBef>
                <a:spcPct val="0"/>
              </a:spcBef>
              <a:spcAft>
                <a:spcPct val="0"/>
              </a:spcAft>
            </a:pPr>
            <a:r>
              <a:rPr lang="zh-CN" altLang="en-US" sz="28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28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1</a:t>
            </a:r>
            <a:r>
              <a:rPr lang="zh-CN" altLang="en-US" sz="28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）长绒棉是一种优质的纤维作物，在我国主要分布在新疆地区，请分析长绒棉分布在新疆地区的优势条件。（</a:t>
            </a:r>
            <a:r>
              <a:rPr lang="en-US" altLang="zh-CN" sz="28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2</a:t>
            </a:r>
            <a:r>
              <a:rPr lang="zh-CN" altLang="en-US" sz="28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分）</a:t>
            </a:r>
          </a:p>
          <a:p>
            <a:pPr eaLnBrk="0" fontAlgn="base" hangingPunct="0">
              <a:spcBef>
                <a:spcPct val="0"/>
              </a:spcBef>
              <a:spcAft>
                <a:spcPct val="0"/>
              </a:spcAft>
            </a:pPr>
            <a:endParaRPr lang="zh-CN" altLang="en-US" sz="280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p>
            <a:pPr eaLnBrk="0" fontAlgn="base" hangingPunct="0">
              <a:spcBef>
                <a:spcPct val="0"/>
              </a:spcBef>
              <a:spcAft>
                <a:spcPct val="0"/>
              </a:spcAft>
            </a:pPr>
            <a:endParaRPr lang="zh-CN" altLang="en-US" sz="280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p>
            <a:pPr eaLnBrk="0" fontAlgn="base" hangingPunct="0">
              <a:spcBef>
                <a:spcPct val="0"/>
              </a:spcBef>
              <a:spcAft>
                <a:spcPct val="0"/>
              </a:spcAft>
            </a:pPr>
            <a:endParaRPr lang="zh-CN" altLang="en-US" sz="280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p>
            <a:pPr eaLnBrk="0" fontAlgn="base" hangingPunct="0">
              <a:spcBef>
                <a:spcPct val="0"/>
              </a:spcBef>
              <a:spcAft>
                <a:spcPct val="0"/>
              </a:spcAft>
            </a:pPr>
            <a:endParaRPr lang="zh-CN" altLang="en-US" sz="280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p>
            <a:pPr eaLnBrk="0" fontAlgn="base" hangingPunct="0">
              <a:spcBef>
                <a:spcPct val="0"/>
              </a:spcBef>
              <a:spcAft>
                <a:spcPct val="0"/>
              </a:spcAft>
            </a:pPr>
            <a:endParaRPr lang="en-US" altLang="zh-CN" sz="2800">
              <a:solidFill>
                <a:srgbClr val="000000"/>
              </a:solidFill>
              <a:latin typeface="Arial" panose="020B0604020202020204" pitchFamily="34" charset="0"/>
              <a:ea typeface="宋体" panose="02010600030101010101" pitchFamily="2" charset="-122"/>
            </a:endParaRPr>
          </a:p>
        </p:txBody>
      </p:sp>
      <p:sp>
        <p:nvSpPr>
          <p:cNvPr id="9223" name="Text Box 7">
            <a:extLst>
              <a:ext uri="{FF2B5EF4-FFF2-40B4-BE49-F238E27FC236}">
                <a16:creationId xmlns:a16="http://schemas.microsoft.com/office/drawing/2014/main" id="{DB92BE22-C102-4BED-901B-ED22ED5F627A}"/>
              </a:ext>
            </a:extLst>
          </p:cNvPr>
          <p:cNvSpPr txBox="1">
            <a:spLocks noChangeArrowheads="1"/>
          </p:cNvSpPr>
          <p:nvPr/>
        </p:nvSpPr>
        <p:spPr bwMode="auto">
          <a:xfrm>
            <a:off x="2041526" y="2155825"/>
            <a:ext cx="5045075" cy="1373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2800" b="1">
                <a:solidFill>
                  <a:srgbClr val="FF0000"/>
                </a:solidFill>
                <a:latin typeface="Arial" panose="020B0604020202020204" pitchFamily="34" charset="0"/>
                <a:ea typeface="宋体" panose="02010600030101010101" pitchFamily="2" charset="-122"/>
              </a:rPr>
              <a:t>温带大陆性气候，夏季光照充足，热量充足，昼夜温差大，有利于有机物的积累。</a:t>
            </a:r>
          </a:p>
        </p:txBody>
      </p:sp>
      <p:sp>
        <p:nvSpPr>
          <p:cNvPr id="9224" name="Text Box 8">
            <a:extLst>
              <a:ext uri="{FF2B5EF4-FFF2-40B4-BE49-F238E27FC236}">
                <a16:creationId xmlns:a16="http://schemas.microsoft.com/office/drawing/2014/main" id="{B0F4090B-C002-44F5-9FA3-12349780D540}"/>
              </a:ext>
            </a:extLst>
          </p:cNvPr>
          <p:cNvSpPr txBox="1">
            <a:spLocks noChangeArrowheads="1"/>
          </p:cNvSpPr>
          <p:nvPr/>
        </p:nvSpPr>
        <p:spPr bwMode="auto">
          <a:xfrm>
            <a:off x="1981200" y="4953000"/>
            <a:ext cx="80010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3200" b="1">
                <a:solidFill>
                  <a:srgbClr val="FF0000"/>
                </a:solidFill>
                <a:latin typeface="Arial" panose="020B0604020202020204" pitchFamily="34" charset="0"/>
                <a:ea typeface="宋体" panose="02010600030101010101" pitchFamily="2" charset="-122"/>
              </a:rPr>
              <a:t>盆地边缘，多高山冰雪融水，灌溉水源充足</a:t>
            </a:r>
          </a:p>
        </p:txBody>
      </p:sp>
      <p:sp>
        <p:nvSpPr>
          <p:cNvPr id="9225" name="Text Box 9">
            <a:extLst>
              <a:ext uri="{FF2B5EF4-FFF2-40B4-BE49-F238E27FC236}">
                <a16:creationId xmlns:a16="http://schemas.microsoft.com/office/drawing/2014/main" id="{F200CD55-23F8-440F-BDD0-7ED5AFCF0E95}"/>
              </a:ext>
            </a:extLst>
          </p:cNvPr>
          <p:cNvSpPr txBox="1">
            <a:spLocks noChangeArrowheads="1"/>
          </p:cNvSpPr>
          <p:nvPr/>
        </p:nvSpPr>
        <p:spPr bwMode="auto">
          <a:xfrm>
            <a:off x="2041526" y="3998913"/>
            <a:ext cx="8016875"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2800">
                <a:solidFill>
                  <a:srgbClr val="000000"/>
                </a:solidFill>
                <a:latin typeface="Arial" panose="020B0604020202020204" pitchFamily="34" charset="0"/>
                <a:ea typeface="宋体" panose="02010600030101010101" pitchFamily="2" charset="-122"/>
              </a:rPr>
              <a:t>（</a:t>
            </a:r>
            <a:r>
              <a:rPr lang="en-US" altLang="zh-CN" sz="2800">
                <a:solidFill>
                  <a:srgbClr val="000000"/>
                </a:solidFill>
                <a:latin typeface="Arial" panose="020B0604020202020204" pitchFamily="34" charset="0"/>
                <a:ea typeface="宋体" panose="02010600030101010101" pitchFamily="2" charset="-122"/>
              </a:rPr>
              <a:t>2</a:t>
            </a:r>
            <a:r>
              <a:rPr lang="zh-CN" altLang="en-US" sz="2800">
                <a:solidFill>
                  <a:srgbClr val="000000"/>
                </a:solidFill>
                <a:latin typeface="Arial" panose="020B0604020202020204" pitchFamily="34" charset="0"/>
                <a:ea typeface="宋体" panose="02010600030101010101" pitchFamily="2" charset="-122"/>
              </a:rPr>
              <a:t>）新疆的长绒棉主要分布在山麓地带和盆地边缘的绿洲地区，请分析原因。（</a:t>
            </a:r>
            <a:r>
              <a:rPr lang="en-US" altLang="zh-CN" sz="2800">
                <a:solidFill>
                  <a:srgbClr val="000000"/>
                </a:solidFill>
                <a:latin typeface="Arial" panose="020B0604020202020204" pitchFamily="34" charset="0"/>
                <a:ea typeface="宋体" panose="02010600030101010101" pitchFamily="2" charset="-122"/>
              </a:rPr>
              <a:t>1</a:t>
            </a:r>
            <a:r>
              <a:rPr lang="zh-CN" altLang="en-US" sz="2800">
                <a:solidFill>
                  <a:srgbClr val="000000"/>
                </a:solidFill>
                <a:latin typeface="Arial" panose="020B0604020202020204" pitchFamily="34" charset="0"/>
                <a:ea typeface="宋体" panose="02010600030101010101" pitchFamily="2" charset="-122"/>
              </a:rPr>
              <a:t>分）</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2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2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2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3" grpId="0"/>
      <p:bldP spid="9224" grpId="0"/>
      <p:bldP spid="922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4">
            <a:extLst>
              <a:ext uri="{FF2B5EF4-FFF2-40B4-BE49-F238E27FC236}">
                <a16:creationId xmlns:a16="http://schemas.microsoft.com/office/drawing/2014/main" id="{DC4E8259-13E5-4BA3-AB9C-DDCB5AC19C6C}"/>
              </a:ext>
            </a:extLst>
          </p:cNvPr>
          <p:cNvSpPr>
            <a:spLocks noChangeArrowheads="1"/>
          </p:cNvSpPr>
          <p:nvPr/>
        </p:nvSpPr>
        <p:spPr bwMode="auto">
          <a:xfrm>
            <a:off x="1828801" y="1143000"/>
            <a:ext cx="8545513"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fontAlgn="base">
              <a:spcBef>
                <a:spcPct val="0"/>
              </a:spcBef>
              <a:spcAft>
                <a:spcPct val="0"/>
              </a:spcAft>
            </a:pPr>
            <a:r>
              <a:rPr lang="en-US" altLang="zh-CN" sz="3200" b="1">
                <a:solidFill>
                  <a:srgbClr val="000000"/>
                </a:solidFill>
                <a:latin typeface="Arial" panose="020B0604020202020204" pitchFamily="34" charset="0"/>
                <a:ea typeface="宋体" panose="02010600030101010101" pitchFamily="2" charset="-122"/>
              </a:rPr>
              <a:t>4</a:t>
            </a:r>
            <a:r>
              <a:rPr lang="zh-CN" altLang="en-US" sz="3200" b="1">
                <a:solidFill>
                  <a:srgbClr val="000000"/>
                </a:solidFill>
                <a:latin typeface="Arial" panose="020B0604020202020204" pitchFamily="34" charset="0"/>
                <a:ea typeface="宋体" panose="02010600030101010101" pitchFamily="2" charset="-122"/>
              </a:rPr>
              <a:t>、分析东南亚天然橡胶种植超过原产地亚马孙平原的社会优势。（</a:t>
            </a:r>
            <a:r>
              <a:rPr lang="en-US" altLang="zh-CN" sz="3200" b="1">
                <a:solidFill>
                  <a:srgbClr val="000000"/>
                </a:solidFill>
                <a:latin typeface="Arial" panose="020B0604020202020204" pitchFamily="34" charset="0"/>
                <a:ea typeface="宋体" panose="02010600030101010101" pitchFamily="2" charset="-122"/>
              </a:rPr>
              <a:t>1</a:t>
            </a:r>
            <a:r>
              <a:rPr lang="zh-CN" altLang="en-US" sz="3200" b="1">
                <a:solidFill>
                  <a:srgbClr val="000000"/>
                </a:solidFill>
                <a:latin typeface="Arial" panose="020B0604020202020204" pitchFamily="34" charset="0"/>
                <a:ea typeface="宋体" panose="02010600030101010101" pitchFamily="2" charset="-122"/>
              </a:rPr>
              <a:t>分） </a:t>
            </a:r>
          </a:p>
        </p:txBody>
      </p:sp>
      <p:sp>
        <p:nvSpPr>
          <p:cNvPr id="14341" name="Text Box 5">
            <a:extLst>
              <a:ext uri="{FF2B5EF4-FFF2-40B4-BE49-F238E27FC236}">
                <a16:creationId xmlns:a16="http://schemas.microsoft.com/office/drawing/2014/main" id="{40D162CC-17DB-4BA1-9E01-B23775839DB6}"/>
              </a:ext>
            </a:extLst>
          </p:cNvPr>
          <p:cNvSpPr txBox="1">
            <a:spLocks noChangeArrowheads="1"/>
          </p:cNvSpPr>
          <p:nvPr/>
        </p:nvSpPr>
        <p:spPr bwMode="auto">
          <a:xfrm>
            <a:off x="2286001" y="2514600"/>
            <a:ext cx="7527925"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fontAlgn="base">
              <a:spcBef>
                <a:spcPct val="0"/>
              </a:spcBef>
              <a:spcAft>
                <a:spcPct val="0"/>
              </a:spcAft>
            </a:pPr>
            <a:r>
              <a:rPr lang="zh-CN" altLang="en-US" sz="3200" b="1">
                <a:solidFill>
                  <a:srgbClr val="FF0000"/>
                </a:solidFill>
                <a:latin typeface="Arial" panose="020B0604020202020204" pitchFamily="34" charset="0"/>
                <a:ea typeface="宋体" panose="02010600030101010101" pitchFamily="2" charset="-122"/>
              </a:rPr>
              <a:t>东南亚人口稠密，劳动力充足，市场广阔</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3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44" name="Group 4">
            <a:extLst>
              <a:ext uri="{FF2B5EF4-FFF2-40B4-BE49-F238E27FC236}">
                <a16:creationId xmlns:a16="http://schemas.microsoft.com/office/drawing/2014/main" id="{36BC1746-5F80-41E4-A593-49C77944DBAB}"/>
              </a:ext>
            </a:extLst>
          </p:cNvPr>
          <p:cNvGrpSpPr>
            <a:grpSpLocks/>
          </p:cNvGrpSpPr>
          <p:nvPr/>
        </p:nvGrpSpPr>
        <p:grpSpPr bwMode="auto">
          <a:xfrm>
            <a:off x="6172200" y="304800"/>
            <a:ext cx="4114800" cy="2971800"/>
            <a:chOff x="4704" y="9558"/>
            <a:chExt cx="5257" cy="3573"/>
          </a:xfrm>
        </p:grpSpPr>
        <p:pic>
          <p:nvPicPr>
            <p:cNvPr id="10245" name="Picture 5">
              <a:extLst>
                <a:ext uri="{FF2B5EF4-FFF2-40B4-BE49-F238E27FC236}">
                  <a16:creationId xmlns:a16="http://schemas.microsoft.com/office/drawing/2014/main" id="{41417C19-412B-43E1-96E6-0787E10F51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4" y="9558"/>
              <a:ext cx="5257" cy="3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6" name="Text Box 6">
              <a:extLst>
                <a:ext uri="{FF2B5EF4-FFF2-40B4-BE49-F238E27FC236}">
                  <a16:creationId xmlns:a16="http://schemas.microsoft.com/office/drawing/2014/main" id="{1C9CAAB9-B15E-4F48-914C-BCFE5B414AB6}"/>
                </a:ext>
              </a:extLst>
            </p:cNvPr>
            <p:cNvSpPr txBox="1">
              <a:spLocks noChangeArrowheads="1"/>
            </p:cNvSpPr>
            <p:nvPr/>
          </p:nvSpPr>
          <p:spPr bwMode="auto">
            <a:xfrm>
              <a:off x="6909" y="12366"/>
              <a:ext cx="1155" cy="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fontAlgn="base">
                <a:spcBef>
                  <a:spcPct val="0"/>
                </a:spcBef>
                <a:spcAft>
                  <a:spcPct val="0"/>
                </a:spcAft>
              </a:pPr>
              <a:r>
                <a:rPr lang="zh-CN" altLang="en-US" sz="1200" b="1">
                  <a:solidFill>
                    <a:srgbClr val="000000"/>
                  </a:solidFill>
                  <a:latin typeface="Times New Roman" panose="02020603050405020304" pitchFamily="18" charset="0"/>
                  <a:ea typeface="宋体" panose="02010600030101010101" pitchFamily="2" charset="-122"/>
                </a:rPr>
                <a:t>城市</a:t>
              </a:r>
              <a:endParaRPr lang="zh-CN" altLang="en-US">
                <a:solidFill>
                  <a:srgbClr val="000000"/>
                </a:solidFill>
                <a:latin typeface="Arial" panose="020B0604020202020204" pitchFamily="34" charset="0"/>
                <a:ea typeface="宋体" panose="02010600030101010101" pitchFamily="2" charset="-122"/>
              </a:endParaRPr>
            </a:p>
          </p:txBody>
        </p:sp>
      </p:grpSp>
      <p:sp>
        <p:nvSpPr>
          <p:cNvPr id="10250" name="Rectangle 10">
            <a:extLst>
              <a:ext uri="{FF2B5EF4-FFF2-40B4-BE49-F238E27FC236}">
                <a16:creationId xmlns:a16="http://schemas.microsoft.com/office/drawing/2014/main" id="{19AEB38F-A699-47CB-B737-90C33A12E080}"/>
              </a:ext>
            </a:extLst>
          </p:cNvPr>
          <p:cNvSpPr>
            <a:spLocks noChangeArrowheads="1"/>
          </p:cNvSpPr>
          <p:nvPr/>
        </p:nvSpPr>
        <p:spPr bwMode="auto">
          <a:xfrm>
            <a:off x="1524001" y="2276803"/>
            <a:ext cx="184731"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fontAlgn="base">
              <a:spcBef>
                <a:spcPct val="0"/>
              </a:spcBef>
              <a:spcAft>
                <a:spcPct val="0"/>
              </a:spcAft>
            </a:pPr>
            <a:endParaRPr lang="zh-CN" altLang="en-US" sz="2800">
              <a:solidFill>
                <a:srgbClr val="000000"/>
              </a:solidFill>
              <a:latin typeface="Arial" panose="020B0604020202020204" pitchFamily="34" charset="0"/>
              <a:ea typeface="宋体" panose="02010600030101010101" pitchFamily="2" charset="-122"/>
            </a:endParaRPr>
          </a:p>
        </p:txBody>
      </p:sp>
      <p:sp>
        <p:nvSpPr>
          <p:cNvPr id="10252" name="Rectangle 12">
            <a:extLst>
              <a:ext uri="{FF2B5EF4-FFF2-40B4-BE49-F238E27FC236}">
                <a16:creationId xmlns:a16="http://schemas.microsoft.com/office/drawing/2014/main" id="{7A2BFDFC-80A4-4926-8386-2D39CF2C12FC}"/>
              </a:ext>
            </a:extLst>
          </p:cNvPr>
          <p:cNvSpPr>
            <a:spLocks noChangeArrowheads="1"/>
          </p:cNvSpPr>
          <p:nvPr/>
        </p:nvSpPr>
        <p:spPr bwMode="auto">
          <a:xfrm>
            <a:off x="1828800" y="823347"/>
            <a:ext cx="4114800"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fontAlgn="base">
              <a:spcBef>
                <a:spcPct val="0"/>
              </a:spcBef>
              <a:spcAft>
                <a:spcPct val="0"/>
              </a:spcAft>
            </a:pPr>
            <a:endParaRPr lang="en-US" altLang="zh-CN" sz="240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p>
            <a:pPr eaLnBrk="0" fontAlgn="base" hangingPunct="0">
              <a:spcBef>
                <a:spcPct val="0"/>
              </a:spcBef>
              <a:spcAft>
                <a:spcPct val="0"/>
              </a:spcAft>
            </a:pPr>
            <a:r>
              <a:rPr lang="en-US" altLang="zh-CN" sz="24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5</a:t>
            </a:r>
            <a:r>
              <a:rPr lang="zh-CN" altLang="en-US" sz="24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、右图为我国东南沿海地区，读图回答问题：</a:t>
            </a:r>
            <a:endParaRPr lang="zh-CN" altLang="en-US" sz="2400">
              <a:solidFill>
                <a:srgbClr val="000000"/>
              </a:solidFill>
              <a:latin typeface="Arial" panose="020B0604020202020204" pitchFamily="34" charset="0"/>
              <a:ea typeface="宋体" panose="02010600030101010101" pitchFamily="2" charset="-122"/>
            </a:endParaRPr>
          </a:p>
          <a:p>
            <a:pPr eaLnBrk="0" fontAlgn="base" hangingPunct="0">
              <a:spcBef>
                <a:spcPct val="0"/>
              </a:spcBef>
              <a:spcAft>
                <a:spcPct val="0"/>
              </a:spcAft>
            </a:pPr>
            <a:r>
              <a:rPr lang="zh-CN" altLang="en-US" sz="24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24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1</a:t>
            </a:r>
            <a:r>
              <a:rPr lang="zh-CN" altLang="en-US" sz="24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）该地区是我国重要的农业区，请结合图中信息</a:t>
            </a:r>
          </a:p>
          <a:p>
            <a:pPr eaLnBrk="0" fontAlgn="base" hangingPunct="0">
              <a:spcBef>
                <a:spcPct val="0"/>
              </a:spcBef>
              <a:spcAft>
                <a:spcPct val="0"/>
              </a:spcAft>
            </a:pPr>
            <a:r>
              <a:rPr lang="zh-CN" altLang="en-US" sz="24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回答该地发展农业的有利条件（</a:t>
            </a:r>
            <a:r>
              <a:rPr lang="en-US" altLang="zh-CN" sz="24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5</a:t>
            </a:r>
            <a:r>
              <a:rPr lang="zh-CN" altLang="en-US" sz="2400">
                <a:solidFill>
                  <a:srgbClr val="000000"/>
                </a:solidFill>
                <a:latin typeface="Times New Roman" panose="02020603050405020304" pitchFamily="18" charset="0"/>
                <a:ea typeface="宋体" panose="02010600030101010101" pitchFamily="2" charset="-122"/>
                <a:cs typeface="Times New Roman" panose="02020603050405020304" pitchFamily="18" charset="0"/>
              </a:rPr>
              <a:t>分）。</a:t>
            </a:r>
            <a:r>
              <a:rPr lang="zh-CN" altLang="en-US" sz="2400">
                <a:solidFill>
                  <a:srgbClr val="000000"/>
                </a:solidFill>
                <a:latin typeface="Arial" panose="020B0604020202020204" pitchFamily="34" charset="0"/>
                <a:ea typeface="宋体" panose="02010600030101010101" pitchFamily="2" charset="-122"/>
              </a:rPr>
              <a:t> </a:t>
            </a:r>
          </a:p>
        </p:txBody>
      </p:sp>
      <p:sp>
        <p:nvSpPr>
          <p:cNvPr id="10253" name="Text Box 13">
            <a:extLst>
              <a:ext uri="{FF2B5EF4-FFF2-40B4-BE49-F238E27FC236}">
                <a16:creationId xmlns:a16="http://schemas.microsoft.com/office/drawing/2014/main" id="{340A35C5-9659-437C-8D03-590D9ECDA418}"/>
              </a:ext>
            </a:extLst>
          </p:cNvPr>
          <p:cNvSpPr txBox="1">
            <a:spLocks noChangeArrowheads="1"/>
          </p:cNvSpPr>
          <p:nvPr/>
        </p:nvSpPr>
        <p:spPr bwMode="auto">
          <a:xfrm>
            <a:off x="1616366" y="3596641"/>
            <a:ext cx="9433560"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fontAlgn="base">
              <a:spcBef>
                <a:spcPct val="0"/>
              </a:spcBef>
              <a:spcAft>
                <a:spcPct val="0"/>
              </a:spcAft>
            </a:pPr>
            <a:r>
              <a:rPr lang="en-US" altLang="zh-CN" sz="2800" b="1" dirty="0">
                <a:solidFill>
                  <a:srgbClr val="FF0000"/>
                </a:solidFill>
                <a:latin typeface="Arial" panose="020B0604020202020204" pitchFamily="34" charset="0"/>
                <a:ea typeface="宋体" panose="02010600030101010101" pitchFamily="2" charset="-122"/>
              </a:rPr>
              <a:t>①</a:t>
            </a:r>
            <a:r>
              <a:rPr lang="zh-CN" altLang="en-US" sz="2800" b="1" dirty="0">
                <a:solidFill>
                  <a:srgbClr val="FF0000"/>
                </a:solidFill>
                <a:latin typeface="Arial" panose="020B0604020202020204" pitchFamily="34" charset="0"/>
                <a:ea typeface="宋体" panose="02010600030101010101" pitchFamily="2" charset="-122"/>
              </a:rPr>
              <a:t>气候：亚热带季风气候，热量充足，降水丰沛，水热条件配合好；</a:t>
            </a:r>
          </a:p>
          <a:p>
            <a:pPr fontAlgn="base">
              <a:spcBef>
                <a:spcPct val="0"/>
              </a:spcBef>
              <a:spcAft>
                <a:spcPct val="0"/>
              </a:spcAft>
            </a:pPr>
            <a:r>
              <a:rPr lang="zh-CN" altLang="en-US" sz="2800" b="1" dirty="0">
                <a:solidFill>
                  <a:srgbClr val="FF0000"/>
                </a:solidFill>
                <a:latin typeface="Arial" panose="020B0604020202020204" pitchFamily="34" charset="0"/>
                <a:ea typeface="宋体" panose="02010600030101010101" pitchFamily="2" charset="-122"/>
              </a:rPr>
              <a:t>②地形：大部分位于海拔</a:t>
            </a:r>
            <a:r>
              <a:rPr lang="en-US" altLang="zh-CN" sz="2800" b="1" dirty="0">
                <a:solidFill>
                  <a:srgbClr val="FF0000"/>
                </a:solidFill>
                <a:latin typeface="Arial" panose="020B0604020202020204" pitchFamily="34" charset="0"/>
                <a:ea typeface="宋体" panose="02010600030101010101" pitchFamily="2" charset="-122"/>
              </a:rPr>
              <a:t>200</a:t>
            </a:r>
            <a:r>
              <a:rPr lang="zh-CN" altLang="en-US" sz="2800" b="1" dirty="0">
                <a:solidFill>
                  <a:srgbClr val="FF0000"/>
                </a:solidFill>
                <a:latin typeface="Arial" panose="020B0604020202020204" pitchFamily="34" charset="0"/>
                <a:ea typeface="宋体" panose="02010600030101010101" pitchFamily="2" charset="-122"/>
              </a:rPr>
              <a:t>米以下的平原地区，地形平坦；</a:t>
            </a:r>
          </a:p>
          <a:p>
            <a:pPr fontAlgn="base">
              <a:spcBef>
                <a:spcPct val="0"/>
              </a:spcBef>
              <a:spcAft>
                <a:spcPct val="0"/>
              </a:spcAft>
            </a:pPr>
            <a:r>
              <a:rPr lang="zh-CN" altLang="en-US" sz="2800" b="1" dirty="0">
                <a:solidFill>
                  <a:srgbClr val="FF0000"/>
                </a:solidFill>
                <a:latin typeface="Arial" panose="020B0604020202020204" pitchFamily="34" charset="0"/>
                <a:ea typeface="宋体" panose="02010600030101010101" pitchFamily="2" charset="-122"/>
              </a:rPr>
              <a:t>③水源：靠近河流，灌溉水源充足；</a:t>
            </a:r>
          </a:p>
          <a:p>
            <a:pPr fontAlgn="base">
              <a:spcBef>
                <a:spcPct val="0"/>
              </a:spcBef>
              <a:spcAft>
                <a:spcPct val="0"/>
              </a:spcAft>
            </a:pPr>
            <a:r>
              <a:rPr lang="zh-CN" altLang="en-US" sz="2800" b="1" dirty="0">
                <a:solidFill>
                  <a:srgbClr val="FF0000"/>
                </a:solidFill>
                <a:latin typeface="Arial" panose="020B0604020202020204" pitchFamily="34" charset="0"/>
                <a:ea typeface="宋体" panose="02010600030101010101" pitchFamily="2" charset="-122"/>
              </a:rPr>
              <a:t>④市场：靠近城市，市场广阔；</a:t>
            </a:r>
          </a:p>
          <a:p>
            <a:pPr fontAlgn="base">
              <a:spcBef>
                <a:spcPct val="0"/>
              </a:spcBef>
              <a:spcAft>
                <a:spcPct val="0"/>
              </a:spcAft>
            </a:pPr>
            <a:r>
              <a:rPr lang="zh-CN" altLang="en-US" sz="2800" b="1" dirty="0">
                <a:solidFill>
                  <a:srgbClr val="FF0000"/>
                </a:solidFill>
                <a:latin typeface="Arial" panose="020B0604020202020204" pitchFamily="34" charset="0"/>
                <a:ea typeface="宋体" panose="02010600030101010101" pitchFamily="2" charset="-122"/>
              </a:rPr>
              <a:t>⑤交通：靠近公路，交通便利。</a:t>
            </a:r>
          </a:p>
        </p:txBody>
      </p:sp>
      <p:sp>
        <p:nvSpPr>
          <p:cNvPr id="10254" name="WordArt 14">
            <a:extLst>
              <a:ext uri="{FF2B5EF4-FFF2-40B4-BE49-F238E27FC236}">
                <a16:creationId xmlns:a16="http://schemas.microsoft.com/office/drawing/2014/main" id="{BE06DC5D-1E2C-490E-AE3E-895203BC82FB}"/>
              </a:ext>
            </a:extLst>
          </p:cNvPr>
          <p:cNvSpPr>
            <a:spLocks noChangeArrowheads="1" noChangeShapeType="1" noTextEdit="1"/>
          </p:cNvSpPr>
          <p:nvPr/>
        </p:nvSpPr>
        <p:spPr bwMode="auto">
          <a:xfrm>
            <a:off x="2057400" y="152400"/>
            <a:ext cx="3048000" cy="914400"/>
          </a:xfrm>
          <a:prstGeom prst="rect">
            <a:avLst/>
          </a:prstGeom>
        </p:spPr>
        <p:txBody>
          <a:bodyPr wrap="none" fromWordArt="1">
            <a:prstTxWarp prst="textPlain">
              <a:avLst>
                <a:gd name="adj" fmla="val 50000"/>
              </a:avLst>
            </a:prstTxWarp>
          </a:bodyPr>
          <a:lstStyle/>
          <a:p>
            <a:pPr algn="ctr" fontAlgn="base">
              <a:spcBef>
                <a:spcPct val="0"/>
              </a:spcBef>
              <a:spcAft>
                <a:spcPct val="0"/>
              </a:spcAft>
            </a:pPr>
            <a:r>
              <a:rPr lang="zh-CN" altLang="en-US" sz="3600" b="1" kern="10">
                <a:ln w="19050">
                  <a:solidFill>
                    <a:srgbClr val="99CCFF"/>
                  </a:solidFill>
                  <a:round/>
                  <a:headEnd/>
                  <a:tailE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综合提升</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8" name="Group 4">
            <a:extLst>
              <a:ext uri="{FF2B5EF4-FFF2-40B4-BE49-F238E27FC236}">
                <a16:creationId xmlns:a16="http://schemas.microsoft.com/office/drawing/2014/main" id="{61E1A255-AFFE-4FBF-8B6B-F8B59E022141}"/>
              </a:ext>
            </a:extLst>
          </p:cNvPr>
          <p:cNvGrpSpPr>
            <a:grpSpLocks/>
          </p:cNvGrpSpPr>
          <p:nvPr/>
        </p:nvGrpSpPr>
        <p:grpSpPr bwMode="auto">
          <a:xfrm>
            <a:off x="6172200" y="304800"/>
            <a:ext cx="4114800" cy="2971800"/>
            <a:chOff x="4704" y="9558"/>
            <a:chExt cx="5257" cy="3573"/>
          </a:xfrm>
        </p:grpSpPr>
        <p:pic>
          <p:nvPicPr>
            <p:cNvPr id="11269" name="Picture 5">
              <a:extLst>
                <a:ext uri="{FF2B5EF4-FFF2-40B4-BE49-F238E27FC236}">
                  <a16:creationId xmlns:a16="http://schemas.microsoft.com/office/drawing/2014/main" id="{38E0C6AC-C8D3-41F4-A572-F006A50FFC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4" y="9558"/>
              <a:ext cx="5257" cy="3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0" name="Text Box 6">
              <a:extLst>
                <a:ext uri="{FF2B5EF4-FFF2-40B4-BE49-F238E27FC236}">
                  <a16:creationId xmlns:a16="http://schemas.microsoft.com/office/drawing/2014/main" id="{DDE9CA18-5315-491C-B1E7-CE9A8BEE6704}"/>
                </a:ext>
              </a:extLst>
            </p:cNvPr>
            <p:cNvSpPr txBox="1">
              <a:spLocks noChangeArrowheads="1"/>
            </p:cNvSpPr>
            <p:nvPr/>
          </p:nvSpPr>
          <p:spPr bwMode="auto">
            <a:xfrm>
              <a:off x="6909" y="12366"/>
              <a:ext cx="1155" cy="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fontAlgn="base">
                <a:spcBef>
                  <a:spcPct val="0"/>
                </a:spcBef>
                <a:spcAft>
                  <a:spcPct val="0"/>
                </a:spcAft>
              </a:pPr>
              <a:r>
                <a:rPr lang="zh-CN" altLang="en-US" sz="1200" b="1">
                  <a:solidFill>
                    <a:srgbClr val="000000"/>
                  </a:solidFill>
                  <a:latin typeface="Times New Roman" panose="02020603050405020304" pitchFamily="18" charset="0"/>
                  <a:ea typeface="宋体" panose="02010600030101010101" pitchFamily="2" charset="-122"/>
                </a:rPr>
                <a:t>城市</a:t>
              </a:r>
              <a:endParaRPr lang="zh-CN" altLang="en-US">
                <a:solidFill>
                  <a:srgbClr val="000000"/>
                </a:solidFill>
                <a:latin typeface="Arial" panose="020B0604020202020204" pitchFamily="34" charset="0"/>
                <a:ea typeface="宋体" panose="02010600030101010101" pitchFamily="2" charset="-122"/>
              </a:endParaRPr>
            </a:p>
          </p:txBody>
        </p:sp>
      </p:grpSp>
      <p:sp>
        <p:nvSpPr>
          <p:cNvPr id="11271" name="Rectangle 7">
            <a:extLst>
              <a:ext uri="{FF2B5EF4-FFF2-40B4-BE49-F238E27FC236}">
                <a16:creationId xmlns:a16="http://schemas.microsoft.com/office/drawing/2014/main" id="{2036FF6C-6D09-4A16-AB54-9178EEC56A0F}"/>
              </a:ext>
            </a:extLst>
          </p:cNvPr>
          <p:cNvSpPr>
            <a:spLocks noChangeArrowheads="1"/>
          </p:cNvSpPr>
          <p:nvPr/>
        </p:nvSpPr>
        <p:spPr bwMode="auto">
          <a:xfrm>
            <a:off x="1905000" y="381000"/>
            <a:ext cx="3962400"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en-US" altLang="zh-CN" sz="2800">
                <a:solidFill>
                  <a:srgbClr val="000000"/>
                </a:solidFill>
                <a:latin typeface="Arial" panose="020B0604020202020204" pitchFamily="34" charset="0"/>
                <a:ea typeface="宋体" panose="02010600030101010101" pitchFamily="2" charset="-122"/>
              </a:rPr>
              <a:t>5</a:t>
            </a:r>
            <a:r>
              <a:rPr lang="zh-CN" altLang="en-US" sz="2800">
                <a:solidFill>
                  <a:srgbClr val="000000"/>
                </a:solidFill>
                <a:latin typeface="Arial" panose="020B0604020202020204" pitchFamily="34" charset="0"/>
                <a:ea typeface="宋体" panose="02010600030101010101" pitchFamily="2" charset="-122"/>
              </a:rPr>
              <a:t>、右图为我国东南沿海地区，读图回答问题：</a:t>
            </a:r>
          </a:p>
        </p:txBody>
      </p:sp>
      <p:sp>
        <p:nvSpPr>
          <p:cNvPr id="11272" name="Rectangle 8">
            <a:extLst>
              <a:ext uri="{FF2B5EF4-FFF2-40B4-BE49-F238E27FC236}">
                <a16:creationId xmlns:a16="http://schemas.microsoft.com/office/drawing/2014/main" id="{C82ACB48-F116-426D-87C0-E0FB8FFDB4B6}"/>
              </a:ext>
            </a:extLst>
          </p:cNvPr>
          <p:cNvSpPr>
            <a:spLocks noChangeArrowheads="1"/>
          </p:cNvSpPr>
          <p:nvPr/>
        </p:nvSpPr>
        <p:spPr bwMode="auto">
          <a:xfrm>
            <a:off x="1905000" y="1295400"/>
            <a:ext cx="3962400" cy="1373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fontAlgn="base">
              <a:spcBef>
                <a:spcPct val="0"/>
              </a:spcBef>
              <a:spcAft>
                <a:spcPct val="0"/>
              </a:spcAft>
            </a:pPr>
            <a:r>
              <a:rPr lang="zh-CN" altLang="en-US" sz="2800">
                <a:solidFill>
                  <a:srgbClr val="000000"/>
                </a:solidFill>
                <a:latin typeface="Arial" panose="020B0604020202020204" pitchFamily="34" charset="0"/>
                <a:ea typeface="宋体" panose="02010600030101010101" pitchFamily="2" charset="-122"/>
              </a:rPr>
              <a:t>（</a:t>
            </a:r>
            <a:r>
              <a:rPr lang="en-US" altLang="zh-CN" sz="2800">
                <a:solidFill>
                  <a:srgbClr val="000000"/>
                </a:solidFill>
                <a:latin typeface="Arial" panose="020B0604020202020204" pitchFamily="34" charset="0"/>
                <a:ea typeface="宋体" panose="02010600030101010101" pitchFamily="2" charset="-122"/>
              </a:rPr>
              <a:t>2</a:t>
            </a:r>
            <a:r>
              <a:rPr lang="zh-CN" altLang="en-US" sz="2800">
                <a:solidFill>
                  <a:srgbClr val="000000"/>
                </a:solidFill>
                <a:latin typeface="Arial" panose="020B0604020202020204" pitchFamily="34" charset="0"/>
                <a:ea typeface="宋体" panose="02010600030101010101" pitchFamily="2" charset="-122"/>
              </a:rPr>
              <a:t>）结合所学知识分析该地区最适合种植的粮食作物是</a:t>
            </a:r>
            <a:r>
              <a:rPr lang="zh-CN" altLang="en-US" sz="2800" u="sng">
                <a:solidFill>
                  <a:srgbClr val="000000"/>
                </a:solidFill>
                <a:latin typeface="Arial" panose="020B0604020202020204" pitchFamily="34" charset="0"/>
                <a:ea typeface="宋体" panose="02010600030101010101" pitchFamily="2" charset="-122"/>
              </a:rPr>
              <a:t>               </a:t>
            </a:r>
            <a:r>
              <a:rPr lang="zh-CN" altLang="en-US" sz="2800">
                <a:solidFill>
                  <a:srgbClr val="000000"/>
                </a:solidFill>
                <a:latin typeface="Arial" panose="020B0604020202020204" pitchFamily="34" charset="0"/>
                <a:ea typeface="宋体" panose="02010600030101010101" pitchFamily="2" charset="-122"/>
              </a:rPr>
              <a:t>。 </a:t>
            </a:r>
          </a:p>
        </p:txBody>
      </p:sp>
      <p:sp>
        <p:nvSpPr>
          <p:cNvPr id="11273" name="Text Box 9">
            <a:extLst>
              <a:ext uri="{FF2B5EF4-FFF2-40B4-BE49-F238E27FC236}">
                <a16:creationId xmlns:a16="http://schemas.microsoft.com/office/drawing/2014/main" id="{D6A63FCE-D687-49EF-8EE8-E8CAB6F0BE4A}"/>
              </a:ext>
            </a:extLst>
          </p:cNvPr>
          <p:cNvSpPr txBox="1">
            <a:spLocks noChangeArrowheads="1"/>
          </p:cNvSpPr>
          <p:nvPr/>
        </p:nvSpPr>
        <p:spPr bwMode="auto">
          <a:xfrm>
            <a:off x="3749676" y="2133601"/>
            <a:ext cx="898525"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fontAlgn="base">
              <a:spcBef>
                <a:spcPct val="0"/>
              </a:spcBef>
              <a:spcAft>
                <a:spcPct val="0"/>
              </a:spcAft>
            </a:pPr>
            <a:r>
              <a:rPr lang="zh-CN" altLang="en-US" sz="2800" b="1">
                <a:solidFill>
                  <a:srgbClr val="FF0000"/>
                </a:solidFill>
                <a:latin typeface="Arial" panose="020B0604020202020204" pitchFamily="34" charset="0"/>
                <a:ea typeface="宋体" panose="02010600030101010101" pitchFamily="2" charset="-122"/>
              </a:rPr>
              <a:t>水稻</a:t>
            </a:r>
          </a:p>
        </p:txBody>
      </p:sp>
      <p:sp>
        <p:nvSpPr>
          <p:cNvPr id="11274" name="Rectangle 10">
            <a:extLst>
              <a:ext uri="{FF2B5EF4-FFF2-40B4-BE49-F238E27FC236}">
                <a16:creationId xmlns:a16="http://schemas.microsoft.com/office/drawing/2014/main" id="{F4C6E953-43DD-4C7A-A697-0356C9E38ED4}"/>
              </a:ext>
            </a:extLst>
          </p:cNvPr>
          <p:cNvSpPr>
            <a:spLocks noChangeArrowheads="1"/>
          </p:cNvSpPr>
          <p:nvPr/>
        </p:nvSpPr>
        <p:spPr bwMode="auto">
          <a:xfrm>
            <a:off x="1905001" y="3149512"/>
            <a:ext cx="8423275"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fontAlgn="base">
              <a:spcBef>
                <a:spcPct val="0"/>
              </a:spcBef>
              <a:spcAft>
                <a:spcPct val="0"/>
              </a:spcAft>
            </a:pPr>
            <a:r>
              <a:rPr lang="zh-CN" altLang="en-US" sz="2400">
                <a:solidFill>
                  <a:srgbClr val="000000"/>
                </a:solidFill>
                <a:latin typeface="Arial" panose="020B0604020202020204" pitchFamily="34" charset="0"/>
                <a:ea typeface="宋体" panose="02010600030101010101" pitchFamily="2" charset="-122"/>
              </a:rPr>
              <a:t>（</a:t>
            </a:r>
            <a:r>
              <a:rPr lang="en-US" altLang="zh-CN" sz="2400">
                <a:solidFill>
                  <a:srgbClr val="000000"/>
                </a:solidFill>
                <a:latin typeface="Arial" panose="020B0604020202020204" pitchFamily="34" charset="0"/>
                <a:ea typeface="宋体" panose="02010600030101010101" pitchFamily="2" charset="-122"/>
              </a:rPr>
              <a:t>3</a:t>
            </a:r>
            <a:r>
              <a:rPr lang="zh-CN" altLang="en-US" sz="2400">
                <a:solidFill>
                  <a:srgbClr val="000000"/>
                </a:solidFill>
                <a:latin typeface="Arial" panose="020B0604020202020204" pitchFamily="34" charset="0"/>
                <a:ea typeface="宋体" panose="02010600030101010101" pitchFamily="2" charset="-122"/>
              </a:rPr>
              <a:t>）家住丁村的小李考虑到经济效益，向村里建议减少粮食种植面积，一年四季改种蔬菜、花卉，你认为可行吗？请说明你的理由（</a:t>
            </a:r>
            <a:r>
              <a:rPr lang="en-US" altLang="zh-CN" sz="2400">
                <a:solidFill>
                  <a:srgbClr val="000000"/>
                </a:solidFill>
                <a:latin typeface="Arial" panose="020B0604020202020204" pitchFamily="34" charset="0"/>
                <a:ea typeface="宋体" panose="02010600030101010101" pitchFamily="2" charset="-122"/>
              </a:rPr>
              <a:t>2</a:t>
            </a:r>
            <a:r>
              <a:rPr lang="zh-CN" altLang="en-US" sz="2400">
                <a:solidFill>
                  <a:srgbClr val="000000"/>
                </a:solidFill>
                <a:latin typeface="Arial" panose="020B0604020202020204" pitchFamily="34" charset="0"/>
                <a:ea typeface="宋体" panose="02010600030101010101" pitchFamily="2" charset="-122"/>
              </a:rPr>
              <a:t>分）。 </a:t>
            </a:r>
          </a:p>
        </p:txBody>
      </p:sp>
      <p:sp>
        <p:nvSpPr>
          <p:cNvPr id="11275" name="Text Box 11">
            <a:extLst>
              <a:ext uri="{FF2B5EF4-FFF2-40B4-BE49-F238E27FC236}">
                <a16:creationId xmlns:a16="http://schemas.microsoft.com/office/drawing/2014/main" id="{B58570BD-928C-4A1D-BA97-AF70E29B4E58}"/>
              </a:ext>
            </a:extLst>
          </p:cNvPr>
          <p:cNvSpPr txBox="1">
            <a:spLocks noChangeArrowheads="1"/>
          </p:cNvSpPr>
          <p:nvPr/>
        </p:nvSpPr>
        <p:spPr bwMode="auto">
          <a:xfrm>
            <a:off x="2971801" y="4419601"/>
            <a:ext cx="898525"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fontAlgn="base">
              <a:spcBef>
                <a:spcPct val="0"/>
              </a:spcBef>
              <a:spcAft>
                <a:spcPct val="0"/>
              </a:spcAft>
            </a:pPr>
            <a:r>
              <a:rPr lang="zh-CN" altLang="en-US" sz="2800" b="1">
                <a:solidFill>
                  <a:srgbClr val="FF0000"/>
                </a:solidFill>
                <a:latin typeface="Arial" panose="020B0604020202020204" pitchFamily="34" charset="0"/>
                <a:ea typeface="宋体" panose="02010600030101010101" pitchFamily="2" charset="-122"/>
              </a:rPr>
              <a:t>可行</a:t>
            </a:r>
          </a:p>
        </p:txBody>
      </p:sp>
      <p:sp>
        <p:nvSpPr>
          <p:cNvPr id="11276" name="Text Box 12">
            <a:extLst>
              <a:ext uri="{FF2B5EF4-FFF2-40B4-BE49-F238E27FC236}">
                <a16:creationId xmlns:a16="http://schemas.microsoft.com/office/drawing/2014/main" id="{60CFCAA7-116C-4732-B58F-F1D53AC52B4C}"/>
              </a:ext>
            </a:extLst>
          </p:cNvPr>
          <p:cNvSpPr txBox="1">
            <a:spLocks noChangeArrowheads="1"/>
          </p:cNvSpPr>
          <p:nvPr/>
        </p:nvSpPr>
        <p:spPr bwMode="auto">
          <a:xfrm>
            <a:off x="2193926" y="5127625"/>
            <a:ext cx="7940675"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en-US" altLang="zh-CN" sz="2800" b="1">
                <a:solidFill>
                  <a:srgbClr val="FF0000"/>
                </a:solidFill>
                <a:latin typeface="Arial" panose="020B0604020202020204" pitchFamily="34" charset="0"/>
                <a:ea typeface="宋体" panose="02010600030101010101" pitchFamily="2" charset="-122"/>
              </a:rPr>
              <a:t>       </a:t>
            </a:r>
            <a:r>
              <a:rPr lang="zh-CN" altLang="en-US" sz="2800" b="1">
                <a:solidFill>
                  <a:srgbClr val="FF0000"/>
                </a:solidFill>
                <a:latin typeface="Arial" panose="020B0604020202020204" pitchFamily="34" charset="0"/>
                <a:ea typeface="宋体" panose="02010600030101010101" pitchFamily="2" charset="-122"/>
              </a:rPr>
              <a:t>蔬菜、花卉产值高，丁村靠近城市，市场广阔；靠近公路，交通便利，便于运输</a:t>
            </a:r>
          </a:p>
        </p:txBody>
      </p:sp>
      <p:sp>
        <p:nvSpPr>
          <p:cNvPr id="11277" name="Oval 13">
            <a:extLst>
              <a:ext uri="{FF2B5EF4-FFF2-40B4-BE49-F238E27FC236}">
                <a16:creationId xmlns:a16="http://schemas.microsoft.com/office/drawing/2014/main" id="{7E44C455-0F9C-4588-B9F8-3180430A60BA}"/>
              </a:ext>
            </a:extLst>
          </p:cNvPr>
          <p:cNvSpPr>
            <a:spLocks noChangeArrowheads="1"/>
          </p:cNvSpPr>
          <p:nvPr/>
        </p:nvSpPr>
        <p:spPr bwMode="auto">
          <a:xfrm>
            <a:off x="5638800" y="3048000"/>
            <a:ext cx="1600200" cy="609600"/>
          </a:xfrm>
          <a:prstGeom prst="ellipse">
            <a:avLst/>
          </a:prstGeom>
          <a:noFill/>
          <a:ln w="5715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sz="2800">
              <a:solidFill>
                <a:srgbClr val="000000"/>
              </a:solidFill>
              <a:latin typeface="Arial" panose="020B0604020202020204" pitchFamily="34"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7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27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276"/>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22" presetClass="entr" presetSubtype="4" fill="hold" nodeType="clickEffect">
                                  <p:stCondLst>
                                    <p:cond delay="0"/>
                                  </p:stCondLst>
                                  <p:childTnLst>
                                    <p:set>
                                      <p:cBhvr>
                                        <p:cTn id="18" dur="1" fill="hold">
                                          <p:stCondLst>
                                            <p:cond delay="0"/>
                                          </p:stCondLst>
                                        </p:cTn>
                                        <p:tgtEl>
                                          <p:spTgt spid="11277"/>
                                        </p:tgtEl>
                                        <p:attrNameLst>
                                          <p:attrName>style.visibility</p:attrName>
                                        </p:attrNameLst>
                                      </p:cBhvr>
                                      <p:to>
                                        <p:strVal val="visible"/>
                                      </p:to>
                                    </p:set>
                                    <p:animEffect transition="in" filter="wipe(down)">
                                      <p:cBhvr>
                                        <p:cTn id="19" dur="500"/>
                                        <p:tgtEl>
                                          <p:spTgt spid="112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3" grpId="0"/>
      <p:bldP spid="11275" grpId="0"/>
      <p:bldP spid="1127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Text Box 4">
            <a:extLst>
              <a:ext uri="{FF2B5EF4-FFF2-40B4-BE49-F238E27FC236}">
                <a16:creationId xmlns:a16="http://schemas.microsoft.com/office/drawing/2014/main" id="{9A02C7A1-DA10-47A9-BEDB-75A8EC6CF94D}"/>
              </a:ext>
            </a:extLst>
          </p:cNvPr>
          <p:cNvSpPr txBox="1">
            <a:spLocks noChangeArrowheads="1"/>
          </p:cNvSpPr>
          <p:nvPr/>
        </p:nvSpPr>
        <p:spPr bwMode="auto">
          <a:xfrm>
            <a:off x="2209800" y="1828800"/>
            <a:ext cx="749935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fontAlgn="base">
              <a:spcBef>
                <a:spcPct val="0"/>
              </a:spcBef>
              <a:spcAft>
                <a:spcPct val="0"/>
              </a:spcAft>
            </a:pPr>
            <a:r>
              <a:rPr lang="zh-CN" altLang="en-US" sz="3200">
                <a:solidFill>
                  <a:srgbClr val="000000"/>
                </a:solidFill>
                <a:latin typeface="Arial" panose="020B0604020202020204" pitchFamily="34" charset="0"/>
                <a:ea typeface="宋体" panose="02010600030101010101" pitchFamily="2" charset="-122"/>
              </a:rPr>
              <a:t>不合理的垦殖造成土地荒漠化、石漠化等</a:t>
            </a:r>
          </a:p>
        </p:txBody>
      </p:sp>
      <p:sp>
        <p:nvSpPr>
          <p:cNvPr id="13317" name="Text Box 5">
            <a:extLst>
              <a:ext uri="{FF2B5EF4-FFF2-40B4-BE49-F238E27FC236}">
                <a16:creationId xmlns:a16="http://schemas.microsoft.com/office/drawing/2014/main" id="{29A0E132-8175-4457-A2B3-7429AC637145}"/>
              </a:ext>
            </a:extLst>
          </p:cNvPr>
          <p:cNvSpPr txBox="1">
            <a:spLocks noChangeArrowheads="1"/>
          </p:cNvSpPr>
          <p:nvPr/>
        </p:nvSpPr>
        <p:spPr bwMode="auto">
          <a:xfrm>
            <a:off x="2209800" y="2667000"/>
            <a:ext cx="74676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zh-CN" altLang="en-US" sz="3200">
                <a:solidFill>
                  <a:srgbClr val="000000"/>
                </a:solidFill>
                <a:latin typeface="Arial" panose="020B0604020202020204" pitchFamily="34" charset="0"/>
                <a:ea typeface="宋体" panose="02010600030101010101" pitchFamily="2" charset="-122"/>
              </a:rPr>
              <a:t>不合理的使用化肥、农药等造成土壤酸化、“黑风暴”等</a:t>
            </a:r>
          </a:p>
        </p:txBody>
      </p:sp>
      <p:sp>
        <p:nvSpPr>
          <p:cNvPr id="13318" name="Text Box 6">
            <a:extLst>
              <a:ext uri="{FF2B5EF4-FFF2-40B4-BE49-F238E27FC236}">
                <a16:creationId xmlns:a16="http://schemas.microsoft.com/office/drawing/2014/main" id="{1EBD9E71-DC1E-420D-9961-A86F6BD5D211}"/>
              </a:ext>
            </a:extLst>
          </p:cNvPr>
          <p:cNvSpPr txBox="1">
            <a:spLocks noChangeArrowheads="1"/>
          </p:cNvSpPr>
          <p:nvPr/>
        </p:nvSpPr>
        <p:spPr bwMode="auto">
          <a:xfrm>
            <a:off x="2209800" y="3886200"/>
            <a:ext cx="99695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fontAlgn="base">
              <a:spcBef>
                <a:spcPct val="0"/>
              </a:spcBef>
              <a:spcAft>
                <a:spcPct val="0"/>
              </a:spcAft>
            </a:pPr>
            <a:r>
              <a:rPr lang="en-US" altLang="zh-CN" sz="3200">
                <a:solidFill>
                  <a:srgbClr val="000000"/>
                </a:solidFill>
                <a:latin typeface="Arial" panose="020B0604020202020204" pitchFamily="34" charset="0"/>
                <a:ea typeface="宋体" panose="02010600030101010101" pitchFamily="2" charset="-122"/>
              </a:rPr>
              <a:t>……</a:t>
            </a:r>
          </a:p>
        </p:txBody>
      </p:sp>
      <p:sp>
        <p:nvSpPr>
          <p:cNvPr id="13319" name="WordArt 7">
            <a:extLst>
              <a:ext uri="{FF2B5EF4-FFF2-40B4-BE49-F238E27FC236}">
                <a16:creationId xmlns:a16="http://schemas.microsoft.com/office/drawing/2014/main" id="{5657454E-D388-4661-81E9-2C8D6C599DDE}"/>
              </a:ext>
            </a:extLst>
          </p:cNvPr>
          <p:cNvSpPr>
            <a:spLocks noChangeArrowheads="1" noChangeShapeType="1" noTextEdit="1"/>
          </p:cNvSpPr>
          <p:nvPr/>
        </p:nvSpPr>
        <p:spPr bwMode="auto">
          <a:xfrm>
            <a:off x="1828800" y="381000"/>
            <a:ext cx="5486400" cy="914400"/>
          </a:xfrm>
          <a:prstGeom prst="rect">
            <a:avLst/>
          </a:prstGeom>
        </p:spPr>
        <p:txBody>
          <a:bodyPr wrap="none" fromWordArt="1">
            <a:prstTxWarp prst="textPlain">
              <a:avLst>
                <a:gd name="adj" fmla="val 50000"/>
              </a:avLst>
            </a:prstTxWarp>
          </a:bodyPr>
          <a:lstStyle/>
          <a:p>
            <a:pPr algn="ctr" fontAlgn="base">
              <a:spcBef>
                <a:spcPct val="0"/>
              </a:spcBef>
              <a:spcAft>
                <a:spcPct val="0"/>
              </a:spcAft>
            </a:pPr>
            <a:r>
              <a:rPr lang="zh-CN" altLang="en-US" sz="3600" b="1" kern="10">
                <a:ln w="19050">
                  <a:solidFill>
                    <a:srgbClr val="99CCFF"/>
                  </a:solidFill>
                  <a:round/>
                  <a:headEnd/>
                  <a:tailE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农业发展过程中的问题</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316"/>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317"/>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3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6" grpId="0"/>
      <p:bldP spid="13317" grpId="0"/>
      <p:bldP spid="133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A4793161-6FD3-4476-B359-D81D84777E0F}"/>
              </a:ext>
            </a:extLst>
          </p:cNvPr>
          <p:cNvSpPr/>
          <p:nvPr/>
        </p:nvSpPr>
        <p:spPr>
          <a:xfrm>
            <a:off x="568960" y="4862"/>
            <a:ext cx="10668000" cy="6309420"/>
          </a:xfrm>
          <a:prstGeom prst="rect">
            <a:avLst/>
          </a:prstGeom>
        </p:spPr>
        <p:txBody>
          <a:bodyPr wrap="square">
            <a:spAutoFit/>
          </a:bodyPr>
          <a:lstStyle/>
          <a:p>
            <a:r>
              <a:rPr lang="en-US" altLang="zh-CN" sz="2800" dirty="0"/>
              <a:t>【</a:t>
            </a:r>
            <a:r>
              <a:rPr lang="zh-CN" altLang="en-US" sz="2800" dirty="0"/>
              <a:t>拓展延伸</a:t>
            </a:r>
            <a:r>
              <a:rPr lang="en-US" altLang="zh-CN" sz="2800" dirty="0"/>
              <a:t>】</a:t>
            </a:r>
          </a:p>
          <a:p>
            <a:r>
              <a:rPr lang="zh-CN" altLang="en-US" sz="2400" dirty="0"/>
              <a:t>材料：水稻是我国第一大粮食作物，在我国主要种植在南方地区，产量高；北方的东北地区也有种植，而且穗大粒饱，口感好。我们的家乡青岛也有水稻的种植，胶州大沽河沿岸有少量种植，并且青岛海水稻（耐盐碱水稻）研究发展中心白泥地实验基地还种植了亩产可达６２０．９５公斤的海水稻。</a:t>
            </a:r>
          </a:p>
          <a:p>
            <a:r>
              <a:rPr lang="zh-CN" altLang="en-US" sz="2800" dirty="0"/>
              <a:t>（</a:t>
            </a:r>
            <a:r>
              <a:rPr lang="en-US" altLang="zh-CN" sz="2800" dirty="0"/>
              <a:t>1</a:t>
            </a:r>
            <a:r>
              <a:rPr lang="zh-CN" altLang="en-US" sz="2800" dirty="0"/>
              <a:t>）请结合所学知识分析南方地区水稻产量高的主要优势条件</a:t>
            </a:r>
          </a:p>
          <a:p>
            <a:endParaRPr lang="en-US" altLang="zh-CN" sz="2800" dirty="0"/>
          </a:p>
          <a:p>
            <a:endParaRPr lang="zh-CN" altLang="en-US" sz="2800" dirty="0"/>
          </a:p>
          <a:p>
            <a:r>
              <a:rPr lang="zh-CN" altLang="en-US" sz="2800" dirty="0"/>
              <a:t>（</a:t>
            </a:r>
            <a:r>
              <a:rPr lang="en-US" altLang="zh-CN" sz="2800" dirty="0"/>
              <a:t>2</a:t>
            </a:r>
            <a:r>
              <a:rPr lang="zh-CN" altLang="en-US" sz="2800" dirty="0"/>
              <a:t>）东北地区水稻更优质的自然条件</a:t>
            </a:r>
          </a:p>
          <a:p>
            <a:endParaRPr lang="en-US" altLang="zh-CN" sz="2800" dirty="0"/>
          </a:p>
          <a:p>
            <a:endParaRPr lang="zh-CN" altLang="en-US" sz="2800" dirty="0"/>
          </a:p>
          <a:p>
            <a:r>
              <a:rPr lang="zh-CN" altLang="en-US" sz="2800" dirty="0"/>
              <a:t>（</a:t>
            </a:r>
            <a:r>
              <a:rPr lang="en-US" altLang="zh-CN" sz="2800" dirty="0"/>
              <a:t>3</a:t>
            </a:r>
            <a:r>
              <a:rPr lang="zh-CN" altLang="en-US" sz="2800" dirty="0"/>
              <a:t>）胶州大沽河沿岸水稻种植主要依靠的优势条件</a:t>
            </a:r>
          </a:p>
          <a:p>
            <a:endParaRPr lang="en-US" altLang="zh-CN" sz="2800" dirty="0"/>
          </a:p>
          <a:p>
            <a:endParaRPr lang="zh-CN" altLang="en-US" sz="2800" dirty="0"/>
          </a:p>
          <a:p>
            <a:r>
              <a:rPr lang="zh-CN" altLang="en-US" sz="2800" dirty="0"/>
              <a:t>（</a:t>
            </a:r>
            <a:r>
              <a:rPr lang="en-US" altLang="zh-CN" sz="2800" dirty="0"/>
              <a:t>4</a:t>
            </a:r>
            <a:r>
              <a:rPr lang="zh-CN" altLang="en-US" sz="2800" dirty="0"/>
              <a:t>）海水稻的成功种植主要依靠的优势条件</a:t>
            </a:r>
          </a:p>
        </p:txBody>
      </p:sp>
      <p:sp>
        <p:nvSpPr>
          <p:cNvPr id="3" name="文本框 2">
            <a:extLst>
              <a:ext uri="{FF2B5EF4-FFF2-40B4-BE49-F238E27FC236}">
                <a16:creationId xmlns:a16="http://schemas.microsoft.com/office/drawing/2014/main" id="{A72E54EF-727A-416D-89C0-E4F6D445D58D}"/>
              </a:ext>
            </a:extLst>
          </p:cNvPr>
          <p:cNvSpPr txBox="1"/>
          <p:nvPr/>
        </p:nvSpPr>
        <p:spPr>
          <a:xfrm>
            <a:off x="1513840" y="2438400"/>
            <a:ext cx="9723120" cy="523220"/>
          </a:xfrm>
          <a:prstGeom prst="rect">
            <a:avLst/>
          </a:prstGeom>
          <a:noFill/>
        </p:spPr>
        <p:txBody>
          <a:bodyPr wrap="square" rtlCol="0">
            <a:spAutoFit/>
          </a:bodyPr>
          <a:lstStyle/>
          <a:p>
            <a:r>
              <a:rPr lang="zh-CN" altLang="en-US" sz="2800" dirty="0">
                <a:solidFill>
                  <a:srgbClr val="FF3300"/>
                </a:solidFill>
              </a:rPr>
              <a:t>纬度较低，热量充足，一年两熟到三熟，单位面积产量高</a:t>
            </a:r>
          </a:p>
        </p:txBody>
      </p:sp>
      <p:sp>
        <p:nvSpPr>
          <p:cNvPr id="4" name="文本框 3">
            <a:extLst>
              <a:ext uri="{FF2B5EF4-FFF2-40B4-BE49-F238E27FC236}">
                <a16:creationId xmlns:a16="http://schemas.microsoft.com/office/drawing/2014/main" id="{B956C427-7206-4131-809A-9F6C42B69E60}"/>
              </a:ext>
            </a:extLst>
          </p:cNvPr>
          <p:cNvSpPr txBox="1"/>
          <p:nvPr/>
        </p:nvSpPr>
        <p:spPr>
          <a:xfrm>
            <a:off x="1645920" y="3711715"/>
            <a:ext cx="8443337" cy="523220"/>
          </a:xfrm>
          <a:prstGeom prst="rect">
            <a:avLst/>
          </a:prstGeom>
          <a:noFill/>
        </p:spPr>
        <p:txBody>
          <a:bodyPr wrap="none" rtlCol="0">
            <a:spAutoFit/>
          </a:bodyPr>
          <a:lstStyle/>
          <a:p>
            <a:r>
              <a:rPr lang="zh-CN" altLang="en-US" sz="2800" dirty="0">
                <a:solidFill>
                  <a:srgbClr val="FF3300"/>
                </a:solidFill>
              </a:rPr>
              <a:t>纬度较高，气温低，作物生长期长，积累的有机物多</a:t>
            </a:r>
          </a:p>
        </p:txBody>
      </p:sp>
      <p:sp>
        <p:nvSpPr>
          <p:cNvPr id="5" name="文本框 4">
            <a:extLst>
              <a:ext uri="{FF2B5EF4-FFF2-40B4-BE49-F238E27FC236}">
                <a16:creationId xmlns:a16="http://schemas.microsoft.com/office/drawing/2014/main" id="{CAC158BD-D2EC-46E7-BB38-BEBC50524C8A}"/>
              </a:ext>
            </a:extLst>
          </p:cNvPr>
          <p:cNvSpPr txBox="1"/>
          <p:nvPr/>
        </p:nvSpPr>
        <p:spPr>
          <a:xfrm>
            <a:off x="2001520" y="5089942"/>
            <a:ext cx="4493538" cy="523220"/>
          </a:xfrm>
          <a:prstGeom prst="rect">
            <a:avLst/>
          </a:prstGeom>
          <a:noFill/>
        </p:spPr>
        <p:txBody>
          <a:bodyPr wrap="none" rtlCol="0">
            <a:spAutoFit/>
          </a:bodyPr>
          <a:lstStyle/>
          <a:p>
            <a:r>
              <a:rPr lang="zh-CN" altLang="en-US" sz="2800" dirty="0">
                <a:solidFill>
                  <a:srgbClr val="FF3300"/>
                </a:solidFill>
              </a:rPr>
              <a:t>靠近大沽河，灌溉水源充足</a:t>
            </a:r>
          </a:p>
        </p:txBody>
      </p:sp>
      <p:sp>
        <p:nvSpPr>
          <p:cNvPr id="6" name="文本框 5">
            <a:extLst>
              <a:ext uri="{FF2B5EF4-FFF2-40B4-BE49-F238E27FC236}">
                <a16:creationId xmlns:a16="http://schemas.microsoft.com/office/drawing/2014/main" id="{C385DBCE-91DB-40C7-A25C-F578B9C10F2B}"/>
              </a:ext>
            </a:extLst>
          </p:cNvPr>
          <p:cNvSpPr txBox="1"/>
          <p:nvPr/>
        </p:nvSpPr>
        <p:spPr>
          <a:xfrm>
            <a:off x="1930400" y="6214516"/>
            <a:ext cx="4493538" cy="523220"/>
          </a:xfrm>
          <a:prstGeom prst="rect">
            <a:avLst/>
          </a:prstGeom>
          <a:noFill/>
        </p:spPr>
        <p:txBody>
          <a:bodyPr wrap="none" rtlCol="0">
            <a:spAutoFit/>
          </a:bodyPr>
          <a:lstStyle/>
          <a:p>
            <a:r>
              <a:rPr lang="zh-CN" altLang="en-US" sz="2800" dirty="0">
                <a:solidFill>
                  <a:srgbClr val="FF3300"/>
                </a:solidFill>
              </a:rPr>
              <a:t>先进的科学技术条件的支持</a:t>
            </a:r>
          </a:p>
        </p:txBody>
      </p:sp>
    </p:spTree>
    <p:extLst>
      <p:ext uri="{BB962C8B-B14F-4D97-AF65-F5344CB8AC3E}">
        <p14:creationId xmlns:p14="http://schemas.microsoft.com/office/powerpoint/2010/main" val="2933705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4" name="WordArt 4">
            <a:extLst>
              <a:ext uri="{FF2B5EF4-FFF2-40B4-BE49-F238E27FC236}">
                <a16:creationId xmlns:a16="http://schemas.microsoft.com/office/drawing/2014/main" id="{B15F0687-5DA5-4AAB-8170-24FFF7407841}"/>
              </a:ext>
            </a:extLst>
          </p:cNvPr>
          <p:cNvSpPr>
            <a:spLocks noChangeArrowheads="1" noChangeShapeType="1" noTextEdit="1"/>
          </p:cNvSpPr>
          <p:nvPr/>
        </p:nvSpPr>
        <p:spPr bwMode="auto">
          <a:xfrm>
            <a:off x="3754120" y="482600"/>
            <a:ext cx="4272280" cy="848360"/>
          </a:xfrm>
          <a:prstGeom prst="rect">
            <a:avLst/>
          </a:prstGeom>
        </p:spPr>
        <p:txBody>
          <a:bodyPr wrap="none" fromWordArt="1">
            <a:prstTxWarp prst="textPlain">
              <a:avLst>
                <a:gd name="adj" fmla="val 50000"/>
              </a:avLst>
            </a:prstTxWarp>
          </a:bodyPr>
          <a:lstStyle/>
          <a:p>
            <a:pPr algn="ctr" fontAlgn="base">
              <a:spcBef>
                <a:spcPct val="0"/>
              </a:spcBef>
              <a:spcAft>
                <a:spcPct val="0"/>
              </a:spcAft>
            </a:pPr>
            <a:r>
              <a:rPr lang="zh-CN" altLang="en-US" sz="3600" b="1" kern="10" dirty="0">
                <a:ln w="19050">
                  <a:solidFill>
                    <a:srgbClr val="99CCFF"/>
                  </a:solidFill>
                  <a:round/>
                  <a:headEnd/>
                  <a:tailEnd/>
                </a:ln>
                <a:solidFill>
                  <a:srgbClr val="0066CC"/>
                </a:solidFill>
                <a:effectLst>
                  <a:outerShdw dist="35921" dir="2700000" algn="ctr" rotWithShape="0">
                    <a:srgbClr val="990000"/>
                  </a:outerShdw>
                </a:effectLst>
                <a:latin typeface="宋体" panose="02010600030101010101" pitchFamily="2" charset="-122"/>
                <a:ea typeface="宋体" panose="02010600030101010101" pitchFamily="2" charset="-122"/>
              </a:rPr>
              <a:t>学习目标</a:t>
            </a:r>
          </a:p>
        </p:txBody>
      </p:sp>
      <p:sp>
        <p:nvSpPr>
          <p:cNvPr id="5125" name="Rectangle 5">
            <a:extLst>
              <a:ext uri="{FF2B5EF4-FFF2-40B4-BE49-F238E27FC236}">
                <a16:creationId xmlns:a16="http://schemas.microsoft.com/office/drawing/2014/main" id="{5E6D006F-2CA5-4B15-8494-66E74A23AEB0}"/>
              </a:ext>
            </a:extLst>
          </p:cNvPr>
          <p:cNvSpPr>
            <a:spLocks noChangeArrowheads="1"/>
          </p:cNvSpPr>
          <p:nvPr/>
        </p:nvSpPr>
        <p:spPr bwMode="auto">
          <a:xfrm>
            <a:off x="1452880" y="1941861"/>
            <a:ext cx="9591040"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pPr fontAlgn="base">
              <a:spcBef>
                <a:spcPct val="0"/>
              </a:spcBef>
              <a:spcAft>
                <a:spcPct val="0"/>
              </a:spcAft>
            </a:pPr>
            <a:r>
              <a:rPr lang="en-US" altLang="zh-CN" sz="3200" b="1" dirty="0">
                <a:solidFill>
                  <a:srgbClr val="000000"/>
                </a:solidFill>
                <a:latin typeface="Arial" panose="020B0604020202020204" pitchFamily="34" charset="0"/>
                <a:ea typeface="宋体" panose="02010600030101010101" pitchFamily="2" charset="-122"/>
              </a:rPr>
              <a:t>1</a:t>
            </a:r>
            <a:r>
              <a:rPr lang="zh-CN" altLang="en-US" sz="3200" b="1" dirty="0">
                <a:solidFill>
                  <a:srgbClr val="000000"/>
                </a:solidFill>
                <a:latin typeface="Arial" panose="020B0604020202020204" pitchFamily="34" charset="0"/>
                <a:ea typeface="宋体" panose="02010600030101010101" pitchFamily="2" charset="-122"/>
              </a:rPr>
              <a:t>、通过读图、析图，探究、归纳出发展农业的自然条件和社会经济条件</a:t>
            </a:r>
            <a:r>
              <a:rPr lang="en-US" altLang="zh-CN" sz="3200" b="1" dirty="0">
                <a:solidFill>
                  <a:srgbClr val="000000"/>
                </a:solidFill>
                <a:latin typeface="Arial" panose="020B0604020202020204" pitchFamily="34" charset="0"/>
                <a:ea typeface="宋体" panose="02010600030101010101" pitchFamily="2" charset="-122"/>
              </a:rPr>
              <a:t>,</a:t>
            </a:r>
            <a:r>
              <a:rPr lang="zh-CN" altLang="en-US" sz="3200" b="1" dirty="0">
                <a:solidFill>
                  <a:srgbClr val="FF0000"/>
                </a:solidFill>
                <a:latin typeface="Arial" panose="020B0604020202020204" pitchFamily="34" charset="0"/>
                <a:ea typeface="宋体" panose="02010600030101010101" pitchFamily="2" charset="-122"/>
              </a:rPr>
              <a:t>熟练运用这些条件分析农业的发展和布局。</a:t>
            </a:r>
            <a:endParaRPr lang="en-US" altLang="zh-CN" sz="3200" b="1" dirty="0">
              <a:solidFill>
                <a:srgbClr val="FF0000"/>
              </a:solidFill>
              <a:latin typeface="Arial" panose="020B0604020202020204" pitchFamily="34" charset="0"/>
              <a:ea typeface="宋体" panose="02010600030101010101" pitchFamily="2" charset="-122"/>
            </a:endParaRPr>
          </a:p>
          <a:p>
            <a:pPr fontAlgn="base">
              <a:spcBef>
                <a:spcPct val="0"/>
              </a:spcBef>
              <a:spcAft>
                <a:spcPct val="0"/>
              </a:spcAft>
            </a:pPr>
            <a:r>
              <a:rPr lang="en-US" altLang="zh-CN" sz="3200" b="1" dirty="0">
                <a:solidFill>
                  <a:srgbClr val="000000"/>
                </a:solidFill>
                <a:latin typeface="Arial" panose="020B0604020202020204" pitchFamily="34" charset="0"/>
                <a:ea typeface="宋体" panose="02010600030101010101" pitchFamily="2" charset="-122"/>
              </a:rPr>
              <a:t>2</a:t>
            </a:r>
            <a:r>
              <a:rPr lang="zh-CN" altLang="en-US" sz="3200" b="1" dirty="0">
                <a:solidFill>
                  <a:srgbClr val="000000"/>
                </a:solidFill>
                <a:latin typeface="Arial" panose="020B0604020202020204" pitchFamily="34" charset="0"/>
                <a:ea typeface="宋体" panose="02010600030101010101" pitchFamily="2" charset="-122"/>
              </a:rPr>
              <a:t>、通过了解农业发展中存在的问题，理解只有</a:t>
            </a:r>
            <a:r>
              <a:rPr lang="zh-CN" altLang="en-US" sz="3200" b="1" dirty="0">
                <a:solidFill>
                  <a:srgbClr val="FF0000"/>
                </a:solidFill>
                <a:latin typeface="Arial" panose="020B0604020202020204" pitchFamily="34" charset="0"/>
                <a:ea typeface="宋体" panose="02010600030101010101" pitchFamily="2" charset="-122"/>
              </a:rPr>
              <a:t>因地制宜</a:t>
            </a:r>
            <a:r>
              <a:rPr lang="zh-CN" altLang="en-US" sz="3200" b="1" dirty="0">
                <a:solidFill>
                  <a:srgbClr val="000000"/>
                </a:solidFill>
                <a:latin typeface="Arial" panose="020B0604020202020204" pitchFamily="34" charset="0"/>
                <a:ea typeface="宋体" panose="02010600030101010101" pitchFamily="2" charset="-122"/>
              </a:rPr>
              <a:t>、人地和谐发展农业，才能实现农业可持续发展。</a:t>
            </a:r>
            <a:endParaRPr lang="en-US" altLang="zh-CN" sz="3200" b="1" dirty="0">
              <a:solidFill>
                <a:srgbClr val="000000"/>
              </a:solidFill>
              <a:latin typeface="Arial" panose="020B0604020202020204" pitchFamily="34" charset="0"/>
              <a:ea typeface="宋体" panose="02010600030101010101" pitchFamily="2" charset="-122"/>
            </a:endParaRPr>
          </a:p>
          <a:p>
            <a:pPr fontAlgn="base">
              <a:spcBef>
                <a:spcPct val="0"/>
              </a:spcBef>
              <a:spcAft>
                <a:spcPct val="0"/>
              </a:spcAft>
            </a:pPr>
            <a:r>
              <a:rPr lang="en-US" altLang="zh-CN" sz="3200" b="1" dirty="0">
                <a:solidFill>
                  <a:srgbClr val="000000"/>
                </a:solidFill>
                <a:latin typeface="Arial" panose="020B0604020202020204" pitchFamily="34" charset="0"/>
                <a:ea typeface="宋体" panose="02010600030101010101" pitchFamily="2" charset="-122"/>
              </a:rPr>
              <a:t>3</a:t>
            </a:r>
            <a:r>
              <a:rPr lang="zh-CN" altLang="en-US" sz="3200" b="1" dirty="0">
                <a:solidFill>
                  <a:srgbClr val="000000"/>
                </a:solidFill>
                <a:latin typeface="Arial" panose="020B0604020202020204" pitchFamily="34" charset="0"/>
                <a:ea typeface="宋体" panose="02010600030101010101" pitchFamily="2" charset="-122"/>
              </a:rPr>
              <a:t>、联系海水稻等生活实例，理解科学技术在农业发展中的重要性。</a:t>
            </a:r>
            <a:endParaRPr lang="en-US" altLang="zh-CN" sz="3200" b="1" dirty="0">
              <a:solidFill>
                <a:srgbClr val="000000"/>
              </a:solidFill>
              <a:latin typeface="Arial" panose="020B0604020202020204" pitchFamily="34" charset="0"/>
              <a:ea typeface="宋体" panose="02010600030101010101" pitchFamily="2" charset="-122"/>
            </a:endParaRPr>
          </a:p>
          <a:p>
            <a:pPr fontAlgn="base">
              <a:spcBef>
                <a:spcPct val="0"/>
              </a:spcBef>
              <a:spcAft>
                <a:spcPct val="0"/>
              </a:spcAft>
            </a:pPr>
            <a:endParaRPr lang="en-US" altLang="zh-CN" sz="3200" b="1" dirty="0">
              <a:solidFill>
                <a:srgbClr val="000000"/>
              </a:solidFill>
              <a:latin typeface="Arial" panose="020B0604020202020204" pitchFamily="34" charset="0"/>
              <a:ea typeface="宋体" panose="02010600030101010101" pitchFamily="2"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1" descr="635803250943442270263.jpg"/>
          <p:cNvPicPr>
            <a:picLocks noChangeAspect="1" noChangeArrowheads="1"/>
          </p:cNvPicPr>
          <p:nvPr/>
        </p:nvPicPr>
        <p:blipFill>
          <a:blip r:embed="rId2" cstate="print"/>
          <a:srcRect/>
          <a:stretch>
            <a:fillRect/>
          </a:stretch>
        </p:blipFill>
        <p:spPr bwMode="auto">
          <a:xfrm>
            <a:off x="2153406" y="1667925"/>
            <a:ext cx="3213418" cy="2063124"/>
          </a:xfrm>
          <a:prstGeom prst="rect">
            <a:avLst/>
          </a:prstGeom>
          <a:noFill/>
          <a:ln w="9525">
            <a:noFill/>
            <a:miter lim="800000"/>
            <a:headEnd/>
            <a:tailEnd/>
          </a:ln>
        </p:spPr>
      </p:pic>
      <p:pic>
        <p:nvPicPr>
          <p:cNvPr id="20483" name="图片 3" descr="寒温带"/>
          <p:cNvPicPr>
            <a:picLocks noChangeAspect="1" noChangeArrowheads="1"/>
          </p:cNvPicPr>
          <p:nvPr/>
        </p:nvPicPr>
        <p:blipFill>
          <a:blip r:embed="rId3" cstate="print"/>
          <a:srcRect/>
          <a:stretch>
            <a:fillRect/>
          </a:stretch>
        </p:blipFill>
        <p:spPr bwMode="auto">
          <a:xfrm>
            <a:off x="6837626" y="1731271"/>
            <a:ext cx="3734305" cy="2063124"/>
          </a:xfrm>
          <a:prstGeom prst="rect">
            <a:avLst/>
          </a:prstGeom>
          <a:noFill/>
          <a:ln w="9525">
            <a:noFill/>
            <a:miter lim="800000"/>
            <a:headEnd/>
            <a:tailEnd/>
          </a:ln>
        </p:spPr>
      </p:pic>
      <p:pic>
        <p:nvPicPr>
          <p:cNvPr id="20484" name="Picture 2" descr="F:\新建文件夹 (4)\Img397137313.jpg"/>
          <p:cNvPicPr>
            <a:picLocks noChangeAspect="1" noChangeArrowheads="1"/>
          </p:cNvPicPr>
          <p:nvPr/>
        </p:nvPicPr>
        <p:blipFill>
          <a:blip r:embed="rId4" cstate="print"/>
          <a:srcRect/>
          <a:stretch>
            <a:fillRect/>
          </a:stretch>
        </p:blipFill>
        <p:spPr bwMode="auto">
          <a:xfrm>
            <a:off x="2153406" y="4119881"/>
            <a:ext cx="3163627" cy="2258456"/>
          </a:xfrm>
          <a:prstGeom prst="rect">
            <a:avLst/>
          </a:prstGeom>
          <a:noFill/>
          <a:ln w="9525">
            <a:noFill/>
            <a:miter lim="800000"/>
            <a:headEnd/>
            <a:tailEnd/>
          </a:ln>
        </p:spPr>
      </p:pic>
      <p:pic>
        <p:nvPicPr>
          <p:cNvPr id="20485" name="图片 5" descr="1934-1F22F91607.jpg"/>
          <p:cNvPicPr>
            <a:picLocks noChangeAspect="1" noChangeArrowheads="1"/>
          </p:cNvPicPr>
          <p:nvPr/>
        </p:nvPicPr>
        <p:blipFill>
          <a:blip r:embed="rId5" cstate="print"/>
          <a:srcRect/>
          <a:stretch>
            <a:fillRect/>
          </a:stretch>
        </p:blipFill>
        <p:spPr bwMode="auto">
          <a:xfrm>
            <a:off x="6904332" y="4149244"/>
            <a:ext cx="3793032" cy="2199729"/>
          </a:xfrm>
          <a:prstGeom prst="rect">
            <a:avLst/>
          </a:prstGeom>
          <a:noFill/>
          <a:ln w="9525">
            <a:noFill/>
            <a:miter lim="800000"/>
            <a:headEnd/>
            <a:tailEnd/>
          </a:ln>
        </p:spPr>
      </p:pic>
      <p:sp>
        <p:nvSpPr>
          <p:cNvPr id="13318" name="Text Box 8"/>
          <p:cNvSpPr txBox="1">
            <a:spLocks noChangeArrowheads="1"/>
          </p:cNvSpPr>
          <p:nvPr/>
        </p:nvSpPr>
        <p:spPr bwMode="auto">
          <a:xfrm>
            <a:off x="5366825" y="2278410"/>
            <a:ext cx="1426376" cy="523220"/>
          </a:xfrm>
          <a:prstGeom prst="rect">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a:spAutoFit/>
          </a:bodyPr>
          <a:lstStyle/>
          <a:p>
            <a:pPr fontAlgn="base">
              <a:spcBef>
                <a:spcPct val="50000"/>
              </a:spcBef>
              <a:spcAft>
                <a:spcPct val="0"/>
              </a:spcAft>
              <a:defRPr/>
            </a:pPr>
            <a:r>
              <a:rPr lang="zh-CN" altLang="en-US" sz="2800" b="1" dirty="0">
                <a:solidFill>
                  <a:srgbClr val="0000FF"/>
                </a:solidFill>
                <a:latin typeface="黑体" panose="02010609060101010101" pitchFamily="49" charset="-122"/>
                <a:ea typeface="黑体" panose="02010609060101010101" pitchFamily="49" charset="-122"/>
              </a:rPr>
              <a:t>种植业</a:t>
            </a:r>
          </a:p>
        </p:txBody>
      </p:sp>
      <p:sp>
        <p:nvSpPr>
          <p:cNvPr id="13319" name="Text Box 9"/>
          <p:cNvSpPr txBox="1">
            <a:spLocks noChangeArrowheads="1"/>
          </p:cNvSpPr>
          <p:nvPr/>
        </p:nvSpPr>
        <p:spPr bwMode="auto">
          <a:xfrm>
            <a:off x="10697364" y="4987498"/>
            <a:ext cx="2084268" cy="523220"/>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a:spAutoFit/>
          </a:bodyPr>
          <a:lstStyle/>
          <a:p>
            <a:pPr fontAlgn="base">
              <a:spcBef>
                <a:spcPct val="50000"/>
              </a:spcBef>
              <a:spcAft>
                <a:spcPct val="0"/>
              </a:spcAft>
              <a:defRPr/>
            </a:pPr>
            <a:r>
              <a:rPr lang="zh-CN" altLang="en-US" sz="2800" b="1" dirty="0">
                <a:solidFill>
                  <a:srgbClr val="0000FF"/>
                </a:solidFill>
                <a:latin typeface="黑体" panose="02010609060101010101" pitchFamily="49" charset="-122"/>
                <a:ea typeface="黑体" panose="02010609060101010101" pitchFamily="49" charset="-122"/>
              </a:rPr>
              <a:t>渔业</a:t>
            </a:r>
          </a:p>
        </p:txBody>
      </p:sp>
      <p:sp>
        <p:nvSpPr>
          <p:cNvPr id="13320" name="Text Box 10"/>
          <p:cNvSpPr txBox="1">
            <a:spLocks noChangeArrowheads="1"/>
          </p:cNvSpPr>
          <p:nvPr/>
        </p:nvSpPr>
        <p:spPr bwMode="auto">
          <a:xfrm>
            <a:off x="5287669" y="4897546"/>
            <a:ext cx="1505531" cy="523220"/>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a:spAutoFit/>
          </a:bodyPr>
          <a:lstStyle/>
          <a:p>
            <a:pPr fontAlgn="base">
              <a:spcBef>
                <a:spcPct val="50000"/>
              </a:spcBef>
              <a:spcAft>
                <a:spcPct val="0"/>
              </a:spcAft>
              <a:defRPr/>
            </a:pPr>
            <a:r>
              <a:rPr lang="zh-CN" altLang="en-US" sz="2800" b="1" dirty="0">
                <a:solidFill>
                  <a:srgbClr val="0000FF"/>
                </a:solidFill>
                <a:latin typeface="黑体" panose="02010609060101010101" pitchFamily="49" charset="-122"/>
                <a:ea typeface="黑体" panose="02010609060101010101" pitchFamily="49" charset="-122"/>
              </a:rPr>
              <a:t>畜牧业</a:t>
            </a:r>
          </a:p>
        </p:txBody>
      </p:sp>
      <p:sp>
        <p:nvSpPr>
          <p:cNvPr id="13321" name="Text Box 11"/>
          <p:cNvSpPr txBox="1">
            <a:spLocks noChangeArrowheads="1"/>
          </p:cNvSpPr>
          <p:nvPr/>
        </p:nvSpPr>
        <p:spPr bwMode="auto">
          <a:xfrm>
            <a:off x="10697144" y="2278410"/>
            <a:ext cx="1042354" cy="523220"/>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a:spAutoFit/>
          </a:bodyPr>
          <a:lstStyle/>
          <a:p>
            <a:pPr fontAlgn="base">
              <a:spcBef>
                <a:spcPct val="50000"/>
              </a:spcBef>
              <a:spcAft>
                <a:spcPct val="0"/>
              </a:spcAft>
              <a:defRPr/>
            </a:pPr>
            <a:r>
              <a:rPr lang="zh-CN" altLang="en-US" sz="2800" b="1" dirty="0">
                <a:solidFill>
                  <a:srgbClr val="0000FF"/>
                </a:solidFill>
                <a:latin typeface="黑体" panose="02010609060101010101" pitchFamily="49" charset="-122"/>
                <a:ea typeface="黑体" panose="02010609060101010101" pitchFamily="49" charset="-122"/>
              </a:rPr>
              <a:t>林业</a:t>
            </a:r>
          </a:p>
        </p:txBody>
      </p:sp>
      <p:sp>
        <p:nvSpPr>
          <p:cNvPr id="2" name="文本框 1">
            <a:extLst>
              <a:ext uri="{FF2B5EF4-FFF2-40B4-BE49-F238E27FC236}">
                <a16:creationId xmlns:a16="http://schemas.microsoft.com/office/drawing/2014/main" id="{89A369C1-E7E3-4A29-AA14-5FE8F0AD4B4E}"/>
              </a:ext>
            </a:extLst>
          </p:cNvPr>
          <p:cNvSpPr txBox="1"/>
          <p:nvPr/>
        </p:nvSpPr>
        <p:spPr>
          <a:xfrm>
            <a:off x="4074160" y="959133"/>
            <a:ext cx="4358640" cy="707886"/>
          </a:xfrm>
          <a:prstGeom prst="rect">
            <a:avLst/>
          </a:prstGeom>
          <a:noFill/>
        </p:spPr>
        <p:txBody>
          <a:bodyPr wrap="square" rtlCol="0">
            <a:spAutoFit/>
          </a:bodyPr>
          <a:lstStyle/>
          <a:p>
            <a:r>
              <a:rPr lang="zh-CN" altLang="en-US" sz="4000" b="1" dirty="0">
                <a:solidFill>
                  <a:srgbClr val="FF0000"/>
                </a:solidFill>
              </a:rPr>
              <a:t>农业主要生产部门</a:t>
            </a:r>
          </a:p>
        </p:txBody>
      </p:sp>
      <p:sp>
        <p:nvSpPr>
          <p:cNvPr id="3" name="矩形 2">
            <a:extLst>
              <a:ext uri="{FF2B5EF4-FFF2-40B4-BE49-F238E27FC236}">
                <a16:creationId xmlns:a16="http://schemas.microsoft.com/office/drawing/2014/main" id="{F4A6FA6F-2CCF-45F2-B1AF-FF11A445FEF2}"/>
              </a:ext>
            </a:extLst>
          </p:cNvPr>
          <p:cNvSpPr/>
          <p:nvPr/>
        </p:nvSpPr>
        <p:spPr>
          <a:xfrm>
            <a:off x="-26037" y="35350"/>
            <a:ext cx="4358886" cy="923330"/>
          </a:xfrm>
          <a:prstGeom prst="rect">
            <a:avLst/>
          </a:prstGeom>
          <a:noFill/>
        </p:spPr>
        <p:txBody>
          <a:bodyPr wrap="none" lIns="91440" tIns="45720" rIns="91440" bIns="45720">
            <a:spAutoFit/>
          </a:bodyPr>
          <a:lstStyle/>
          <a:p>
            <a:pPr algn="ctr"/>
            <a:r>
              <a:rPr lang="zh-CN" altLang="en-US" sz="5400" b="1" dirty="0">
                <a:ln w="22225">
                  <a:solidFill>
                    <a:schemeClr val="accent2"/>
                  </a:solidFill>
                  <a:prstDash val="solid"/>
                </a:ln>
                <a:solidFill>
                  <a:schemeClr val="accent2">
                    <a:lumMod val="40000"/>
                    <a:lumOff val="60000"/>
                  </a:schemeClr>
                </a:solidFill>
              </a:rPr>
              <a:t>自主学习反馈</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3318"/>
                                        </p:tgtEl>
                                        <p:attrNameLst>
                                          <p:attrName>style.visibility</p:attrName>
                                        </p:attrNameLst>
                                      </p:cBhvr>
                                      <p:to>
                                        <p:strVal val="visible"/>
                                      </p:to>
                                    </p:set>
                                    <p:animEffect transition="in" filter="blinds(horizontal)">
                                      <p:cBhvr>
                                        <p:cTn id="7" dur="500"/>
                                        <p:tgtEl>
                                          <p:spTgt spid="13318"/>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3321"/>
                                        </p:tgtEl>
                                        <p:attrNameLst>
                                          <p:attrName>style.visibility</p:attrName>
                                        </p:attrNameLst>
                                      </p:cBhvr>
                                      <p:to>
                                        <p:strVal val="visible"/>
                                      </p:to>
                                    </p:set>
                                    <p:animEffect transition="in" filter="blinds(horizontal)">
                                      <p:cBhvr>
                                        <p:cTn id="11" dur="500"/>
                                        <p:tgtEl>
                                          <p:spTgt spid="13321"/>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13320"/>
                                        </p:tgtEl>
                                        <p:attrNameLst>
                                          <p:attrName>style.visibility</p:attrName>
                                        </p:attrNameLst>
                                      </p:cBhvr>
                                      <p:to>
                                        <p:strVal val="visible"/>
                                      </p:to>
                                    </p:set>
                                    <p:animEffect transition="in" filter="blinds(horizontal)">
                                      <p:cBhvr>
                                        <p:cTn id="15" dur="500"/>
                                        <p:tgtEl>
                                          <p:spTgt spid="13320"/>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3319"/>
                                        </p:tgtEl>
                                        <p:attrNameLst>
                                          <p:attrName>style.visibility</p:attrName>
                                        </p:attrNameLst>
                                      </p:cBhvr>
                                      <p:to>
                                        <p:strVal val="visible"/>
                                      </p:to>
                                    </p:set>
                                    <p:animEffect transition="in" filter="blinds(horizontal)">
                                      <p:cBhvr>
                                        <p:cTn id="19" dur="500"/>
                                        <p:tgtEl>
                                          <p:spTgt spid="133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8" grpId="0" bldLvl="0" animBg="1"/>
      <p:bldP spid="13319" grpId="0" animBg="1"/>
      <p:bldP spid="13320" grpId="0" animBg="1"/>
      <p:bldP spid="1332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D7F8BA5-535E-45C6-B292-12BC25E14C6A}"/>
              </a:ext>
            </a:extLst>
          </p:cNvPr>
          <p:cNvSpPr/>
          <p:nvPr/>
        </p:nvSpPr>
        <p:spPr>
          <a:xfrm>
            <a:off x="111760" y="122535"/>
            <a:ext cx="12156643" cy="707886"/>
          </a:xfrm>
          <a:prstGeom prst="rect">
            <a:avLst/>
          </a:prstGeom>
          <a:noFill/>
        </p:spPr>
        <p:txBody>
          <a:bodyPr wrap="square" lIns="91440" tIns="45720" rIns="91440" bIns="45720">
            <a:spAutoFit/>
          </a:bodyPr>
          <a:lstStyle/>
          <a:p>
            <a:pPr algn="just">
              <a:spcAft>
                <a:spcPts val="0"/>
              </a:spcAft>
            </a:pPr>
            <a:r>
              <a:rPr lang="zh-CN" altLang="zh-CN" sz="4000" b="1" i="1" kern="100" dirty="0">
                <a:ln w="22225">
                  <a:solidFill>
                    <a:schemeClr val="accent2"/>
                  </a:solidFill>
                  <a:prstDash val="solid"/>
                </a:ln>
                <a:solidFill>
                  <a:schemeClr val="accent2">
                    <a:lumMod val="40000"/>
                    <a:lumOff val="60000"/>
                  </a:schemeClr>
                </a:solidFill>
                <a:latin typeface="Times New Roman" panose="02020603050405020304" pitchFamily="18" charset="0"/>
                <a:ea typeface="宋体" panose="02010600030101010101" pitchFamily="2" charset="-122"/>
              </a:rPr>
              <a:t>影响农业发展和布局的因素探究</a:t>
            </a:r>
            <a:r>
              <a:rPr lang="en-US" altLang="zh-CN" sz="4000" b="1" i="1" kern="100" dirty="0">
                <a:ln w="22225">
                  <a:solidFill>
                    <a:schemeClr val="accent2"/>
                  </a:solidFill>
                  <a:prstDash val="solid"/>
                </a:ln>
                <a:solidFill>
                  <a:schemeClr val="accent2">
                    <a:lumMod val="40000"/>
                    <a:lumOff val="60000"/>
                  </a:schemeClr>
                </a:solidFill>
                <a:latin typeface="Times New Roman" panose="02020603050405020304" pitchFamily="18" charset="0"/>
                <a:ea typeface="宋体" panose="02010600030101010101" pitchFamily="2" charset="-122"/>
              </a:rPr>
              <a:t>——</a:t>
            </a:r>
            <a:r>
              <a:rPr lang="zh-CN" altLang="en-US" sz="4000" b="1" i="1" kern="100" dirty="0">
                <a:ln w="22225">
                  <a:solidFill>
                    <a:schemeClr val="accent2"/>
                  </a:solidFill>
                  <a:prstDash val="solid"/>
                </a:ln>
                <a:solidFill>
                  <a:schemeClr val="accent2">
                    <a:lumMod val="40000"/>
                    <a:lumOff val="60000"/>
                  </a:schemeClr>
                </a:solidFill>
                <a:latin typeface="Times New Roman" panose="02020603050405020304" pitchFamily="18" charset="0"/>
                <a:ea typeface="宋体" panose="02010600030101010101" pitchFamily="2" charset="-122"/>
              </a:rPr>
              <a:t>自然因素</a:t>
            </a:r>
            <a:endParaRPr lang="zh-CN" altLang="zh-CN" sz="4000" b="1" kern="100" dirty="0">
              <a:ln w="22225">
                <a:solidFill>
                  <a:schemeClr val="accent2"/>
                </a:solidFill>
                <a:prstDash val="solid"/>
              </a:ln>
              <a:solidFill>
                <a:schemeClr val="accent2">
                  <a:lumMod val="40000"/>
                  <a:lumOff val="60000"/>
                </a:schemeClr>
              </a:solidFill>
              <a:latin typeface="Times New Roman" panose="02020603050405020304" pitchFamily="18" charset="0"/>
              <a:ea typeface="宋体" panose="02010600030101010101" pitchFamily="2" charset="-122"/>
            </a:endParaRPr>
          </a:p>
        </p:txBody>
      </p:sp>
      <p:sp>
        <p:nvSpPr>
          <p:cNvPr id="5" name="Rectangle 2">
            <a:extLst>
              <a:ext uri="{FF2B5EF4-FFF2-40B4-BE49-F238E27FC236}">
                <a16:creationId xmlns:a16="http://schemas.microsoft.com/office/drawing/2014/main" id="{C2943A48-0951-4DB5-AB95-04AEA043A49E}"/>
              </a:ext>
            </a:extLst>
          </p:cNvPr>
          <p:cNvSpPr/>
          <p:nvPr/>
        </p:nvSpPr>
        <p:spPr>
          <a:xfrm>
            <a:off x="0" y="1628775"/>
            <a:ext cx="5508625" cy="850900"/>
          </a:xfrm>
          <a:prstGeom prst="rect">
            <a:avLst/>
          </a:prstGeom>
          <a:noFill/>
          <a:ln w="9525">
            <a:noFill/>
          </a:ln>
        </p:spPr>
        <p:txBody>
          <a:bodyPr anchor="ctr"/>
          <a:lstStyle/>
          <a:p>
            <a:pPr>
              <a:lnSpc>
                <a:spcPct val="120000"/>
              </a:lnSpc>
              <a:defRPr/>
            </a:pPr>
            <a:r>
              <a:rPr lang="zh-CN" altLang="en-US" sz="2400" b="1" dirty="0">
                <a:effectLst>
                  <a:outerShdw blurRad="38100" dist="38100" dir="2700000" algn="tl">
                    <a:srgbClr val="C0C0C0"/>
                  </a:outerShdw>
                </a:effectLst>
                <a:latin typeface="黑体" panose="02010609060101010101" pitchFamily="49" charset="-122"/>
                <a:ea typeface="黑体" panose="02010609060101010101" pitchFamily="49" charset="-122"/>
              </a:rPr>
              <a:t>小明去我国的西北地区和青藏地区旅游，旅途中他发现西北地区的瓜果特别甜，而青藏地区的农作物单位面积产量很高，为什么？</a:t>
            </a:r>
          </a:p>
        </p:txBody>
      </p:sp>
      <p:sp>
        <p:nvSpPr>
          <p:cNvPr id="6" name="直接连接符 26629">
            <a:extLst>
              <a:ext uri="{FF2B5EF4-FFF2-40B4-BE49-F238E27FC236}">
                <a16:creationId xmlns:a16="http://schemas.microsoft.com/office/drawing/2014/main" id="{D3BE5F1D-2DE4-443E-9FA6-A0E21C6F1A6A}"/>
              </a:ext>
            </a:extLst>
          </p:cNvPr>
          <p:cNvSpPr>
            <a:spLocks noChangeShapeType="1"/>
          </p:cNvSpPr>
          <p:nvPr/>
        </p:nvSpPr>
        <p:spPr bwMode="auto">
          <a:xfrm>
            <a:off x="0" y="836613"/>
            <a:ext cx="9144000" cy="0"/>
          </a:xfrm>
          <a:prstGeom prst="line">
            <a:avLst/>
          </a:prstGeom>
          <a:noFill/>
          <a:ln w="19050">
            <a:solidFill>
              <a:srgbClr val="008000"/>
            </a:solidFill>
            <a:round/>
          </a:ln>
        </p:spPr>
        <p:txBody>
          <a:bodyPr/>
          <a:lstStyle/>
          <a:p>
            <a:endParaRPr lang="zh-CN" altLang="en-US"/>
          </a:p>
        </p:txBody>
      </p:sp>
      <p:sp>
        <p:nvSpPr>
          <p:cNvPr id="9" name="文本框 8">
            <a:extLst>
              <a:ext uri="{FF2B5EF4-FFF2-40B4-BE49-F238E27FC236}">
                <a16:creationId xmlns:a16="http://schemas.microsoft.com/office/drawing/2014/main" id="{C702FB26-4438-41D9-9286-20DF8C9E1FFC}"/>
              </a:ext>
            </a:extLst>
          </p:cNvPr>
          <p:cNvSpPr txBox="1">
            <a:spLocks noChangeArrowheads="1"/>
          </p:cNvSpPr>
          <p:nvPr/>
        </p:nvSpPr>
        <p:spPr bwMode="auto">
          <a:xfrm>
            <a:off x="415629" y="3630596"/>
            <a:ext cx="9144000" cy="1381125"/>
          </a:xfrm>
          <a:prstGeom prst="rect">
            <a:avLst/>
          </a:prstGeom>
          <a:solidFill>
            <a:srgbClr val="FFFF00"/>
          </a:solidFill>
          <a:ln w="9525">
            <a:solidFill>
              <a:srgbClr val="000000"/>
            </a:solidFill>
            <a:miter lim="800000"/>
          </a:ln>
        </p:spPr>
        <p:txBody>
          <a:bodyPr>
            <a:spAutoFit/>
          </a:bodyPr>
          <a:lstStyle/>
          <a:p>
            <a:pPr algn="just">
              <a:spcBef>
                <a:spcPct val="50000"/>
              </a:spcBef>
            </a:pPr>
            <a:r>
              <a:rPr lang="zh-CN" altLang="en-US" sz="2400" b="1" dirty="0">
                <a:solidFill>
                  <a:srgbClr val="0000FF"/>
                </a:solidFill>
                <a:latin typeface="Verdana" panose="020B0604030504040204" pitchFamily="34" charset="0"/>
                <a:ea typeface="黑体" panose="02010609060101010101" pitchFamily="49" charset="-122"/>
              </a:rPr>
              <a:t>西北地区：温带大陆性气候，</a:t>
            </a:r>
            <a:r>
              <a:rPr lang="zh-CN" altLang="en-US" sz="2400" b="1" dirty="0">
                <a:solidFill>
                  <a:srgbClr val="FF0000"/>
                </a:solidFill>
                <a:latin typeface="Verdana" panose="020B0604030504040204" pitchFamily="34" charset="0"/>
                <a:ea typeface="黑体" panose="02010609060101010101" pitchFamily="49" charset="-122"/>
              </a:rPr>
              <a:t>光照</a:t>
            </a:r>
            <a:r>
              <a:rPr lang="zh-CN" altLang="en-US" sz="2400" b="1" dirty="0">
                <a:solidFill>
                  <a:srgbClr val="0000FF"/>
                </a:solidFill>
                <a:latin typeface="Verdana" panose="020B0604030504040204" pitchFamily="34" charset="0"/>
                <a:ea typeface="黑体" panose="02010609060101010101" pitchFamily="49" charset="-122"/>
              </a:rPr>
              <a:t>充足，</a:t>
            </a:r>
            <a:r>
              <a:rPr lang="zh-CN" altLang="en-US" sz="2400" b="1" dirty="0">
                <a:solidFill>
                  <a:srgbClr val="FF0000"/>
                </a:solidFill>
                <a:latin typeface="Verdana" panose="020B0604030504040204" pitchFamily="34" charset="0"/>
                <a:ea typeface="黑体" panose="02010609060101010101" pitchFamily="49" charset="-122"/>
              </a:rPr>
              <a:t>热量</a:t>
            </a:r>
            <a:r>
              <a:rPr lang="zh-CN" altLang="en-US" sz="2400" b="1" dirty="0">
                <a:solidFill>
                  <a:srgbClr val="0000FF"/>
                </a:solidFill>
                <a:latin typeface="Verdana" panose="020B0604030504040204" pitchFamily="34" charset="0"/>
                <a:ea typeface="黑体" panose="02010609060101010101" pitchFamily="49" charset="-122"/>
              </a:rPr>
              <a:t>充足；昼夜温差大。</a:t>
            </a:r>
          </a:p>
          <a:p>
            <a:pPr algn="just">
              <a:spcBef>
                <a:spcPct val="50000"/>
              </a:spcBef>
            </a:pPr>
            <a:r>
              <a:rPr lang="zh-CN" altLang="en-US" sz="2400" b="1" dirty="0">
                <a:solidFill>
                  <a:srgbClr val="0000FF"/>
                </a:solidFill>
                <a:latin typeface="Verdana" panose="020B0604030504040204" pitchFamily="34" charset="0"/>
                <a:ea typeface="黑体" panose="02010609060101010101" pitchFamily="49" charset="-122"/>
              </a:rPr>
              <a:t>青藏地区：</a:t>
            </a:r>
            <a:r>
              <a:rPr lang="zh-CN" altLang="en-US" sz="2400" b="1" dirty="0">
                <a:solidFill>
                  <a:srgbClr val="FF0000"/>
                </a:solidFill>
                <a:latin typeface="Verdana" panose="020B0604030504040204" pitchFamily="34" charset="0"/>
                <a:ea typeface="黑体" panose="02010609060101010101" pitchFamily="49" charset="-122"/>
              </a:rPr>
              <a:t>光照</a:t>
            </a:r>
            <a:r>
              <a:rPr lang="zh-CN" altLang="en-US" sz="2400" b="1" dirty="0">
                <a:solidFill>
                  <a:srgbClr val="0000FF"/>
                </a:solidFill>
                <a:latin typeface="Verdana" panose="020B0604030504040204" pitchFamily="34" charset="0"/>
                <a:ea typeface="黑体" panose="02010609060101010101" pitchFamily="49" charset="-122"/>
              </a:rPr>
              <a:t>充足，日照时间长；</a:t>
            </a:r>
            <a:r>
              <a:rPr lang="zh-CN" altLang="en-US" sz="2400" b="1" dirty="0">
                <a:solidFill>
                  <a:srgbClr val="0000FF"/>
                </a:solidFill>
                <a:latin typeface="Verdana" panose="020B0604030504040204" pitchFamily="34" charset="0"/>
                <a:ea typeface="黑体" panose="02010609060101010101" pitchFamily="49" charset="-122"/>
                <a:sym typeface="Arial" panose="020B0604020202020204" pitchFamily="34" charset="0"/>
              </a:rPr>
              <a:t>气温低，农作物的生长期长；昼夜温差大。</a:t>
            </a:r>
          </a:p>
        </p:txBody>
      </p:sp>
      <p:pic>
        <p:nvPicPr>
          <p:cNvPr id="10" name="图片 9">
            <a:extLst>
              <a:ext uri="{FF2B5EF4-FFF2-40B4-BE49-F238E27FC236}">
                <a16:creationId xmlns:a16="http://schemas.microsoft.com/office/drawing/2014/main" id="{D59FCE6D-E560-4BD4-B475-55778CE2654E}"/>
              </a:ext>
            </a:extLst>
          </p:cNvPr>
          <p:cNvPicPr>
            <a:picLocks noChangeAspect="1"/>
          </p:cNvPicPr>
          <p:nvPr/>
        </p:nvPicPr>
        <p:blipFill>
          <a:blip r:embed="rId3"/>
          <a:stretch>
            <a:fillRect/>
          </a:stretch>
        </p:blipFill>
        <p:spPr>
          <a:xfrm>
            <a:off x="5508625" y="1011217"/>
            <a:ext cx="6458540" cy="2383225"/>
          </a:xfrm>
          <a:prstGeom prst="rect">
            <a:avLst/>
          </a:prstGeom>
        </p:spPr>
      </p:pic>
      <p:sp>
        <p:nvSpPr>
          <p:cNvPr id="11" name="矩形 10">
            <a:extLst>
              <a:ext uri="{FF2B5EF4-FFF2-40B4-BE49-F238E27FC236}">
                <a16:creationId xmlns:a16="http://schemas.microsoft.com/office/drawing/2014/main" id="{7DEB66A6-5CD4-47C0-8F51-5ECB57EC3E54}"/>
              </a:ext>
            </a:extLst>
          </p:cNvPr>
          <p:cNvSpPr/>
          <p:nvPr/>
        </p:nvSpPr>
        <p:spPr>
          <a:xfrm>
            <a:off x="680720" y="5266992"/>
            <a:ext cx="10576560" cy="1077218"/>
          </a:xfrm>
          <a:prstGeom prst="rect">
            <a:avLst/>
          </a:prstGeom>
          <a:solidFill>
            <a:schemeClr val="bg1"/>
          </a:solidFill>
        </p:spPr>
        <p:txBody>
          <a:bodyPr wrap="square">
            <a:spAutoFit/>
          </a:bodyPr>
          <a:lstStyle/>
          <a:p>
            <a:pPr algn="just">
              <a:spcAft>
                <a:spcPts val="0"/>
              </a:spcAft>
            </a:pPr>
            <a:r>
              <a:rPr lang="zh-CN" altLang="zh-CN" sz="3200" kern="100" dirty="0">
                <a:latin typeface="Times New Roman" panose="02020603050405020304" pitchFamily="18" charset="0"/>
                <a:ea typeface="宋体" panose="02010600030101010101" pitchFamily="2" charset="-122"/>
              </a:rPr>
              <a:t>结论一：</a:t>
            </a:r>
            <a:r>
              <a:rPr lang="en-US" altLang="zh-CN" sz="3200" u="sng" kern="100" dirty="0">
                <a:latin typeface="Times New Roman" panose="02020603050405020304" pitchFamily="18" charset="0"/>
                <a:ea typeface="宋体" panose="02010600030101010101" pitchFamily="2" charset="-122"/>
              </a:rPr>
              <a:t>         </a:t>
            </a:r>
            <a:r>
              <a:rPr lang="zh-CN" altLang="zh-CN" sz="3200" kern="100" dirty="0">
                <a:latin typeface="Times New Roman" panose="02020603050405020304" pitchFamily="18" charset="0"/>
                <a:ea typeface="宋体" panose="02010600030101010101" pitchFamily="2" charset="-122"/>
              </a:rPr>
              <a:t>、</a:t>
            </a:r>
            <a:r>
              <a:rPr lang="en-US" altLang="zh-CN" sz="3200" u="sng" kern="100" dirty="0">
                <a:latin typeface="Times New Roman" panose="02020603050405020304" pitchFamily="18" charset="0"/>
                <a:ea typeface="宋体" panose="02010600030101010101" pitchFamily="2" charset="-122"/>
              </a:rPr>
              <a:t>          </a:t>
            </a:r>
            <a:r>
              <a:rPr lang="zh-CN" altLang="zh-CN" sz="3200" kern="100" dirty="0">
                <a:latin typeface="Times New Roman" panose="02020603050405020304" pitchFamily="18" charset="0"/>
                <a:ea typeface="宋体" panose="02010600030101010101" pitchFamily="2" charset="-122"/>
              </a:rPr>
              <a:t>、水分、温差等</a:t>
            </a:r>
            <a:r>
              <a:rPr lang="en-US" altLang="zh-CN" sz="3200" u="sng" kern="100" dirty="0">
                <a:latin typeface="Times New Roman" panose="02020603050405020304" pitchFamily="18" charset="0"/>
                <a:ea typeface="宋体" panose="02010600030101010101" pitchFamily="2" charset="-122"/>
              </a:rPr>
              <a:t>         </a:t>
            </a:r>
            <a:r>
              <a:rPr lang="zh-CN" altLang="zh-CN" sz="3200" kern="100" dirty="0">
                <a:latin typeface="Times New Roman" panose="02020603050405020304" pitchFamily="18" charset="0"/>
                <a:ea typeface="宋体" panose="02010600030101010101" pitchFamily="2" charset="-122"/>
              </a:rPr>
              <a:t>条件能影响农业生产。</a:t>
            </a:r>
          </a:p>
        </p:txBody>
      </p:sp>
      <p:sp>
        <p:nvSpPr>
          <p:cNvPr id="12" name="文本框 11">
            <a:extLst>
              <a:ext uri="{FF2B5EF4-FFF2-40B4-BE49-F238E27FC236}">
                <a16:creationId xmlns:a16="http://schemas.microsoft.com/office/drawing/2014/main" id="{9CF20F6A-8D1C-445A-8935-BE6316DEC475}"/>
              </a:ext>
            </a:extLst>
          </p:cNvPr>
          <p:cNvSpPr txBox="1"/>
          <p:nvPr/>
        </p:nvSpPr>
        <p:spPr>
          <a:xfrm>
            <a:off x="2407920" y="5126295"/>
            <a:ext cx="1005403" cy="584775"/>
          </a:xfrm>
          <a:prstGeom prst="rect">
            <a:avLst/>
          </a:prstGeom>
          <a:noFill/>
        </p:spPr>
        <p:txBody>
          <a:bodyPr wrap="none" rtlCol="0">
            <a:spAutoFit/>
          </a:bodyPr>
          <a:lstStyle/>
          <a:p>
            <a:r>
              <a:rPr lang="zh-CN" altLang="en-US" sz="3200" b="1" dirty="0">
                <a:solidFill>
                  <a:srgbClr val="FF0000"/>
                </a:solidFill>
              </a:rPr>
              <a:t>光照</a:t>
            </a:r>
          </a:p>
        </p:txBody>
      </p:sp>
      <p:sp>
        <p:nvSpPr>
          <p:cNvPr id="13" name="文本框 12">
            <a:extLst>
              <a:ext uri="{FF2B5EF4-FFF2-40B4-BE49-F238E27FC236}">
                <a16:creationId xmlns:a16="http://schemas.microsoft.com/office/drawing/2014/main" id="{786D2795-DD26-47EC-8076-D9BAF4843496}"/>
              </a:ext>
            </a:extLst>
          </p:cNvPr>
          <p:cNvSpPr txBox="1"/>
          <p:nvPr/>
        </p:nvSpPr>
        <p:spPr>
          <a:xfrm>
            <a:off x="3830320" y="5126294"/>
            <a:ext cx="1005403" cy="584775"/>
          </a:xfrm>
          <a:prstGeom prst="rect">
            <a:avLst/>
          </a:prstGeom>
          <a:noFill/>
        </p:spPr>
        <p:txBody>
          <a:bodyPr wrap="none" rtlCol="0">
            <a:spAutoFit/>
          </a:bodyPr>
          <a:lstStyle/>
          <a:p>
            <a:r>
              <a:rPr lang="zh-CN" altLang="en-US" sz="3200" b="1" dirty="0">
                <a:solidFill>
                  <a:srgbClr val="FF0000"/>
                </a:solidFill>
              </a:rPr>
              <a:t>热量</a:t>
            </a:r>
          </a:p>
        </p:txBody>
      </p:sp>
      <p:sp>
        <p:nvSpPr>
          <p:cNvPr id="15" name="矩形 14">
            <a:extLst>
              <a:ext uri="{FF2B5EF4-FFF2-40B4-BE49-F238E27FC236}">
                <a16:creationId xmlns:a16="http://schemas.microsoft.com/office/drawing/2014/main" id="{36CEFFDC-8324-4094-BAC3-E56827500EAC}"/>
              </a:ext>
            </a:extLst>
          </p:cNvPr>
          <p:cNvSpPr/>
          <p:nvPr/>
        </p:nvSpPr>
        <p:spPr>
          <a:xfrm>
            <a:off x="7194207" y="4821058"/>
            <a:ext cx="2037737" cy="1200329"/>
          </a:xfrm>
          <a:prstGeom prst="rect">
            <a:avLst/>
          </a:prstGeom>
          <a:noFill/>
        </p:spPr>
        <p:txBody>
          <a:bodyPr wrap="none" lIns="91440" tIns="45720" rIns="91440" bIns="45720">
            <a:spAutoFit/>
          </a:bodyPr>
          <a:lstStyle/>
          <a:p>
            <a:pPr algn="ctr"/>
            <a:r>
              <a:rPr lang="zh-CN" altLang="en-US" sz="7200" b="1" cap="none" spc="0" dirty="0">
                <a:ln w="22225">
                  <a:solidFill>
                    <a:srgbClr val="FFC000"/>
                  </a:solidFill>
                  <a:prstDash val="solid"/>
                </a:ln>
                <a:solidFill>
                  <a:srgbClr val="FF3300"/>
                </a:solidFill>
                <a:effectLst/>
              </a:rPr>
              <a:t>气候</a:t>
            </a:r>
          </a:p>
        </p:txBody>
      </p:sp>
    </p:spTree>
    <p:extLst>
      <p:ext uri="{BB962C8B-B14F-4D97-AF65-F5344CB8AC3E}">
        <p14:creationId xmlns:p14="http://schemas.microsoft.com/office/powerpoint/2010/main" val="750523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12" grpId="0"/>
      <p:bldP spid="13" grpId="0"/>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Picture 1">
            <a:extLst>
              <a:ext uri="{FF2B5EF4-FFF2-40B4-BE49-F238E27FC236}">
                <a16:creationId xmlns:a16="http://schemas.microsoft.com/office/drawing/2014/main" id="{D7597CC9-D2E1-4525-A09B-044D9F17018F}"/>
              </a:ext>
            </a:extLst>
          </p:cNvPr>
          <p:cNvPicPr>
            <a:picLocks noChangeAspect="1" noChangeArrowheads="1"/>
          </p:cNvPicPr>
          <p:nvPr/>
        </p:nvPicPr>
        <p:blipFill>
          <a:blip r:embed="rId2">
            <a:lum bright="-6000"/>
            <a:extLst>
              <a:ext uri="{28A0092B-C50C-407E-A947-70E740481C1C}">
                <a14:useLocalDpi xmlns:a14="http://schemas.microsoft.com/office/drawing/2010/main" val="0"/>
              </a:ext>
            </a:extLst>
          </a:blip>
          <a:srcRect/>
          <a:stretch>
            <a:fillRect/>
          </a:stretch>
        </p:blipFill>
        <p:spPr bwMode="auto">
          <a:xfrm>
            <a:off x="3148965" y="171018"/>
            <a:ext cx="4997106" cy="372026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FEBF2801-892F-4F1F-90C5-6236CF486A4B}"/>
              </a:ext>
            </a:extLst>
          </p:cNvPr>
          <p:cNvSpPr>
            <a:spLocks noChangeArrowheads="1"/>
          </p:cNvSpPr>
          <p:nvPr/>
        </p:nvSpPr>
        <p:spPr bwMode="auto">
          <a:xfrm>
            <a:off x="189850" y="4069788"/>
            <a:ext cx="11282680"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rgbClr val="0000FF"/>
                </a:solidFill>
                <a:effectLst/>
                <a:latin typeface="Times New Roman" panose="02020603050405020304" pitchFamily="18" charset="0"/>
                <a:ea typeface="宋体" panose="02010600030101010101" pitchFamily="2" charset="-122"/>
                <a:cs typeface="Times New Roman" panose="02020603050405020304" pitchFamily="18" charset="0"/>
              </a:rPr>
              <a:t>1</a:t>
            </a:r>
            <a:r>
              <a:rPr kumimoji="0" lang="zh-CN" altLang="en-US" sz="2000" b="0" i="0" u="none" strike="noStrike" cap="none" normalizeH="0" baseline="0" dirty="0">
                <a:ln>
                  <a:noFill/>
                </a:ln>
                <a:solidFill>
                  <a:srgbClr val="0000FF"/>
                </a:solidFill>
                <a:effectLst/>
                <a:latin typeface="Times New Roman" panose="02020603050405020304" pitchFamily="18" charset="0"/>
                <a:ea typeface="宋体" panose="02010600030101010101" pitchFamily="2" charset="-122"/>
                <a:cs typeface="Times New Roman" panose="02020603050405020304" pitchFamily="18" charset="0"/>
              </a:rPr>
              <a:t>、我国种植业主要分布的地形区：</a:t>
            </a:r>
            <a:endParaRPr kumimoji="0" lang="zh-CN" altLang="en-US" sz="2000" b="0" i="0" u="none" strike="noStrike" cap="none" normalizeH="0" baseline="0" dirty="0">
              <a:ln>
                <a:noFill/>
              </a:ln>
              <a:solidFill>
                <a:srgbClr val="0000FF"/>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rgbClr val="0000FF"/>
                </a:solidFill>
                <a:effectLst/>
                <a:latin typeface="Times New Roman" panose="02020603050405020304" pitchFamily="18" charset="0"/>
                <a:ea typeface="宋体" panose="02010600030101010101" pitchFamily="2" charset="-122"/>
                <a:cs typeface="Times New Roman" panose="02020603050405020304" pitchFamily="18" charset="0"/>
              </a:rPr>
              <a:t>2</a:t>
            </a:r>
            <a:r>
              <a:rPr kumimoji="0" lang="zh-CN" altLang="en-US" sz="2000" b="0" i="0" u="none" strike="noStrike" cap="none" normalizeH="0" baseline="0" dirty="0">
                <a:ln>
                  <a:noFill/>
                </a:ln>
                <a:solidFill>
                  <a:srgbClr val="0000FF"/>
                </a:solidFill>
                <a:effectLst/>
                <a:latin typeface="Times New Roman" panose="02020603050405020304" pitchFamily="18" charset="0"/>
                <a:ea typeface="宋体" panose="02010600030101010101" pitchFamily="2" charset="-122"/>
                <a:cs typeface="Times New Roman" panose="02020603050405020304" pitchFamily="18" charset="0"/>
              </a:rPr>
              <a:t>、我国林区主要分布的地区：</a:t>
            </a:r>
            <a:endParaRPr kumimoji="0" lang="zh-CN" altLang="en-US" sz="2000" b="0" i="0" u="none" strike="noStrike" cap="none" normalizeH="0" baseline="0" dirty="0">
              <a:ln>
                <a:noFill/>
              </a:ln>
              <a:solidFill>
                <a:srgbClr val="0000FF"/>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rgbClr val="0000FF"/>
                </a:solidFill>
                <a:effectLst/>
                <a:latin typeface="Times New Roman" panose="02020603050405020304" pitchFamily="18" charset="0"/>
                <a:ea typeface="宋体" panose="02010600030101010101" pitchFamily="2" charset="-122"/>
                <a:cs typeface="Times New Roman" panose="02020603050405020304" pitchFamily="18" charset="0"/>
              </a:rPr>
              <a:t>3</a:t>
            </a:r>
            <a:r>
              <a:rPr kumimoji="0" lang="zh-CN" altLang="en-US" sz="2000" b="0" i="0" u="none" strike="noStrike" cap="none" normalizeH="0" baseline="0" dirty="0">
                <a:ln>
                  <a:noFill/>
                </a:ln>
                <a:solidFill>
                  <a:srgbClr val="0000FF"/>
                </a:solidFill>
                <a:effectLst/>
                <a:latin typeface="Times New Roman" panose="02020603050405020304" pitchFamily="18" charset="0"/>
                <a:ea typeface="宋体" panose="02010600030101010101" pitchFamily="2" charset="-122"/>
                <a:cs typeface="Times New Roman" panose="02020603050405020304" pitchFamily="18" charset="0"/>
              </a:rPr>
              <a:t>、我国畜牧业主要分布的地形区：</a:t>
            </a:r>
            <a:endParaRPr kumimoji="0" lang="zh-CN" altLang="en-US" sz="2000" b="0" i="0" u="none" strike="noStrike" cap="none" normalizeH="0" baseline="0" dirty="0">
              <a:ln>
                <a:noFill/>
              </a:ln>
              <a:solidFill>
                <a:srgbClr val="0000FF"/>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2000" b="1" i="0" u="none" strike="noStrike" cap="none" normalizeH="0" baseline="0" dirty="0">
                <a:ln>
                  <a:noFill/>
                </a:ln>
                <a:effectLst/>
                <a:latin typeface="Times New Roman" panose="02020603050405020304" pitchFamily="18" charset="0"/>
                <a:ea typeface="宋体" panose="02010600030101010101" pitchFamily="2" charset="-122"/>
                <a:cs typeface="Times New Roman" panose="02020603050405020304" pitchFamily="18" charset="0"/>
              </a:rPr>
              <a:t>结论二：不同农业部门分布在不同的地形类型，说明农业分布受地形的影响。</a:t>
            </a:r>
            <a:endParaRPr kumimoji="0" lang="zh-CN" altLang="en-US" sz="2000" b="1" i="0" u="none" strike="noStrike" cap="none" normalizeH="0" baseline="0" dirty="0">
              <a:ln>
                <a:noFill/>
              </a:ln>
              <a:effectLst/>
              <a:latin typeface="Arial" panose="020B0604020202020204" pitchFamily="34" charset="0"/>
            </a:endParaRPr>
          </a:p>
        </p:txBody>
      </p:sp>
      <p:sp>
        <p:nvSpPr>
          <p:cNvPr id="4" name="文本框 3">
            <a:extLst>
              <a:ext uri="{FF2B5EF4-FFF2-40B4-BE49-F238E27FC236}">
                <a16:creationId xmlns:a16="http://schemas.microsoft.com/office/drawing/2014/main" id="{BE8189D1-E16A-4335-B335-EC527ABC2FBA}"/>
              </a:ext>
            </a:extLst>
          </p:cNvPr>
          <p:cNvSpPr txBox="1"/>
          <p:nvPr/>
        </p:nvSpPr>
        <p:spPr>
          <a:xfrm>
            <a:off x="4177177" y="4088571"/>
            <a:ext cx="7824973" cy="369332"/>
          </a:xfrm>
          <a:prstGeom prst="rect">
            <a:avLst/>
          </a:prstGeom>
          <a:noFill/>
        </p:spPr>
        <p:txBody>
          <a:bodyPr wrap="square" rtlCol="0">
            <a:spAutoFit/>
          </a:bodyPr>
          <a:lstStyle/>
          <a:p>
            <a:r>
              <a:rPr lang="zh-CN" altLang="en-US" b="1" dirty="0">
                <a:solidFill>
                  <a:srgbClr val="FF0000"/>
                </a:solidFill>
              </a:rPr>
              <a:t>东北平原、华北平原、长江中下游平原、四川盆地、辽东丘陵、山东丘陵等</a:t>
            </a:r>
          </a:p>
        </p:txBody>
      </p:sp>
      <p:sp>
        <p:nvSpPr>
          <p:cNvPr id="5" name="文本框 4">
            <a:extLst>
              <a:ext uri="{FF2B5EF4-FFF2-40B4-BE49-F238E27FC236}">
                <a16:creationId xmlns:a16="http://schemas.microsoft.com/office/drawing/2014/main" id="{042C7275-1861-4EC5-8302-ACC640DD998D}"/>
              </a:ext>
            </a:extLst>
          </p:cNvPr>
          <p:cNvSpPr txBox="1"/>
          <p:nvPr/>
        </p:nvSpPr>
        <p:spPr>
          <a:xfrm>
            <a:off x="3646967" y="4371567"/>
            <a:ext cx="3647152" cy="369332"/>
          </a:xfrm>
          <a:prstGeom prst="rect">
            <a:avLst/>
          </a:prstGeom>
          <a:noFill/>
        </p:spPr>
        <p:txBody>
          <a:bodyPr wrap="none" rtlCol="0">
            <a:spAutoFit/>
          </a:bodyPr>
          <a:lstStyle/>
          <a:p>
            <a:r>
              <a:rPr lang="zh-CN" altLang="en-US" b="1" dirty="0">
                <a:solidFill>
                  <a:srgbClr val="FF0000"/>
                </a:solidFill>
              </a:rPr>
              <a:t>大兴安岭、横断山区、东南丘陵等</a:t>
            </a:r>
          </a:p>
        </p:txBody>
      </p:sp>
      <p:sp>
        <p:nvSpPr>
          <p:cNvPr id="6" name="文本框 5">
            <a:extLst>
              <a:ext uri="{FF2B5EF4-FFF2-40B4-BE49-F238E27FC236}">
                <a16:creationId xmlns:a16="http://schemas.microsoft.com/office/drawing/2014/main" id="{ADB35837-4328-4559-9B99-CF6DA3B4C38C}"/>
              </a:ext>
            </a:extLst>
          </p:cNvPr>
          <p:cNvSpPr txBox="1"/>
          <p:nvPr/>
        </p:nvSpPr>
        <p:spPr>
          <a:xfrm flipH="1">
            <a:off x="4079270" y="4689632"/>
            <a:ext cx="3758456" cy="369332"/>
          </a:xfrm>
          <a:prstGeom prst="rect">
            <a:avLst/>
          </a:prstGeom>
          <a:noFill/>
        </p:spPr>
        <p:txBody>
          <a:bodyPr wrap="square" rtlCol="0">
            <a:spAutoFit/>
          </a:bodyPr>
          <a:lstStyle/>
          <a:p>
            <a:r>
              <a:rPr lang="zh-CN" altLang="en-US" b="1" dirty="0">
                <a:solidFill>
                  <a:srgbClr val="FF0000"/>
                </a:solidFill>
              </a:rPr>
              <a:t>内蒙古高原、青藏高原、天山等</a:t>
            </a:r>
          </a:p>
        </p:txBody>
      </p:sp>
      <p:sp>
        <p:nvSpPr>
          <p:cNvPr id="7" name="矩形 6">
            <a:extLst>
              <a:ext uri="{FF2B5EF4-FFF2-40B4-BE49-F238E27FC236}">
                <a16:creationId xmlns:a16="http://schemas.microsoft.com/office/drawing/2014/main" id="{4BC584E1-FCC7-47C4-BAEC-CD8738AF65AC}"/>
              </a:ext>
            </a:extLst>
          </p:cNvPr>
          <p:cNvSpPr/>
          <p:nvPr/>
        </p:nvSpPr>
        <p:spPr>
          <a:xfrm>
            <a:off x="6275250" y="5119227"/>
            <a:ext cx="2037738" cy="1200329"/>
          </a:xfrm>
          <a:prstGeom prst="rect">
            <a:avLst/>
          </a:prstGeom>
          <a:noFill/>
        </p:spPr>
        <p:txBody>
          <a:bodyPr wrap="none" lIns="91440" tIns="45720" rIns="91440" bIns="45720">
            <a:spAutoFit/>
          </a:bodyPr>
          <a:lstStyle/>
          <a:p>
            <a:pPr algn="ctr"/>
            <a:r>
              <a:rPr lang="zh-CN" altLang="en-US" sz="7200" b="1" cap="none" spc="0" dirty="0">
                <a:ln w="22225">
                  <a:solidFill>
                    <a:srgbClr val="FFC000"/>
                  </a:solidFill>
                  <a:prstDash val="solid"/>
                </a:ln>
                <a:solidFill>
                  <a:srgbClr val="FF3300"/>
                </a:solidFill>
                <a:effectLst/>
              </a:rPr>
              <a:t>地形</a:t>
            </a:r>
          </a:p>
        </p:txBody>
      </p:sp>
    </p:spTree>
    <p:extLst>
      <p:ext uri="{BB962C8B-B14F-4D97-AF65-F5344CB8AC3E}">
        <p14:creationId xmlns:p14="http://schemas.microsoft.com/office/powerpoint/2010/main" val="2587984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ppt_x"/>
                                          </p:val>
                                        </p:tav>
                                        <p:tav tm="100000">
                                          <p:val>
                                            <p:strVal val="#ppt_x"/>
                                          </p:val>
                                        </p:tav>
                                      </p:tavLst>
                                    </p:anim>
                                    <p:anim calcmode="lin" valueType="num">
                                      <p:cBhvr additive="base">
                                        <p:cTn id="2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文本框 109569"/>
          <p:cNvSpPr txBox="1">
            <a:spLocks noChangeArrowheads="1"/>
          </p:cNvSpPr>
          <p:nvPr/>
        </p:nvSpPr>
        <p:spPr bwMode="auto">
          <a:xfrm>
            <a:off x="1663701" y="1216025"/>
            <a:ext cx="3889375" cy="3409950"/>
          </a:xfrm>
          <a:prstGeom prst="rect">
            <a:avLst/>
          </a:prstGeom>
          <a:noFill/>
          <a:ln w="9525">
            <a:noFill/>
            <a:miter lim="800000"/>
          </a:ln>
        </p:spPr>
        <p:txBody>
          <a:bodyPr>
            <a:spAutoFit/>
          </a:bodyPr>
          <a:lstStyle/>
          <a:p>
            <a:pPr>
              <a:lnSpc>
                <a:spcPct val="110000"/>
              </a:lnSpc>
              <a:spcBef>
                <a:spcPct val="50000"/>
              </a:spcBef>
            </a:pPr>
            <a:r>
              <a:rPr lang="zh-CN" altLang="en-US" sz="2800" b="1">
                <a:latin typeface="黑体" panose="02010609060101010101" pitchFamily="49" charset="-122"/>
                <a:ea typeface="黑体" panose="02010609060101010101" pitchFamily="49" charset="-122"/>
              </a:rPr>
              <a:t>图示为我国山东丘陵某地区，其中</a:t>
            </a:r>
            <a:r>
              <a:rPr lang="en-US" altLang="zh-CN" sz="2800" b="1">
                <a:solidFill>
                  <a:srgbClr val="0000FF"/>
                </a:solidFill>
                <a:ea typeface="黑体" panose="02010609060101010101" pitchFamily="49" charset="-122"/>
              </a:rPr>
              <a:t>A</a:t>
            </a:r>
            <a:r>
              <a:rPr lang="zh-CN" altLang="en-US" sz="2800" b="1">
                <a:solidFill>
                  <a:srgbClr val="0000FF"/>
                </a:solidFill>
                <a:latin typeface="黑体" panose="02010609060101010101" pitchFamily="49" charset="-122"/>
                <a:ea typeface="黑体" panose="02010609060101010101" pitchFamily="49" charset="-122"/>
              </a:rPr>
              <a:t>为山区，</a:t>
            </a:r>
            <a:r>
              <a:rPr lang="en-US" altLang="zh-CN" sz="2800" b="1">
                <a:solidFill>
                  <a:srgbClr val="0000FF"/>
                </a:solidFill>
                <a:ea typeface="黑体" panose="02010609060101010101" pitchFamily="49" charset="-122"/>
              </a:rPr>
              <a:t>B</a:t>
            </a:r>
            <a:r>
              <a:rPr lang="zh-CN" altLang="en-US" sz="2800" b="1">
                <a:solidFill>
                  <a:srgbClr val="0000FF"/>
                </a:solidFill>
                <a:latin typeface="黑体" panose="02010609060101010101" pitchFamily="49" charset="-122"/>
                <a:ea typeface="黑体" panose="02010609060101010101" pitchFamily="49" charset="-122"/>
              </a:rPr>
              <a:t>为丘陵梯田，</a:t>
            </a:r>
            <a:r>
              <a:rPr lang="en-US" altLang="zh-CN" sz="2800" b="1">
                <a:solidFill>
                  <a:srgbClr val="0000FF"/>
                </a:solidFill>
                <a:ea typeface="黑体" panose="02010609060101010101" pitchFamily="49" charset="-122"/>
              </a:rPr>
              <a:t>C</a:t>
            </a:r>
            <a:r>
              <a:rPr lang="zh-CN" altLang="en-US" sz="2800" b="1">
                <a:solidFill>
                  <a:srgbClr val="0000FF"/>
                </a:solidFill>
                <a:latin typeface="黑体" panose="02010609060101010101" pitchFamily="49" charset="-122"/>
                <a:ea typeface="黑体" panose="02010609060101010101" pitchFamily="49" charset="-122"/>
              </a:rPr>
              <a:t>为平原，</a:t>
            </a:r>
            <a:r>
              <a:rPr lang="en-US" altLang="zh-CN" sz="2800" b="1">
                <a:solidFill>
                  <a:srgbClr val="0000FF"/>
                </a:solidFill>
                <a:ea typeface="黑体" panose="02010609060101010101" pitchFamily="49" charset="-122"/>
              </a:rPr>
              <a:t>D</a:t>
            </a:r>
            <a:r>
              <a:rPr lang="zh-CN" altLang="en-US" sz="2800" b="1">
                <a:solidFill>
                  <a:srgbClr val="0000FF"/>
                </a:solidFill>
                <a:latin typeface="黑体" panose="02010609060101010101" pitchFamily="49" charset="-122"/>
                <a:ea typeface="黑体" panose="02010609060101010101" pitchFamily="49" charset="-122"/>
              </a:rPr>
              <a:t>为水库</a:t>
            </a:r>
            <a:r>
              <a:rPr lang="zh-CN" altLang="en-US" sz="2800" b="1">
                <a:latin typeface="黑体" panose="02010609060101010101" pitchFamily="49" charset="-122"/>
                <a:ea typeface="黑体" panose="02010609060101010101" pitchFamily="49" charset="-122"/>
              </a:rPr>
              <a:t>。在保护环境促使农业生产良性循环条件下，请合理安排</a:t>
            </a:r>
            <a:r>
              <a:rPr lang="zh-CN" altLang="en-US" sz="2800" b="1">
                <a:solidFill>
                  <a:srgbClr val="0000FF"/>
                </a:solidFill>
                <a:latin typeface="黑体" panose="02010609060101010101" pitchFamily="49" charset="-122"/>
                <a:ea typeface="黑体" panose="02010609060101010101" pitchFamily="49" charset="-122"/>
              </a:rPr>
              <a:t>农林牧渔</a:t>
            </a:r>
            <a:r>
              <a:rPr lang="zh-CN" altLang="en-US" sz="2800" b="1">
                <a:latin typeface="黑体" panose="02010609060101010101" pitchFamily="49" charset="-122"/>
                <a:ea typeface="黑体" panose="02010609060101010101" pitchFamily="49" charset="-122"/>
              </a:rPr>
              <a:t>各部门布局。</a:t>
            </a:r>
          </a:p>
        </p:txBody>
      </p:sp>
      <p:grpSp>
        <p:nvGrpSpPr>
          <p:cNvPr id="24580" name="组合 1"/>
          <p:cNvGrpSpPr/>
          <p:nvPr/>
        </p:nvGrpSpPr>
        <p:grpSpPr bwMode="auto">
          <a:xfrm>
            <a:off x="1524000" y="4711701"/>
            <a:ext cx="9685338" cy="1598613"/>
            <a:chOff x="0" y="6875"/>
            <a:chExt cx="15195" cy="2517"/>
          </a:xfrm>
        </p:grpSpPr>
        <p:sp>
          <p:nvSpPr>
            <p:cNvPr id="24594" name="文本框 109571"/>
            <p:cNvSpPr txBox="1">
              <a:spLocks noChangeArrowheads="1"/>
            </p:cNvSpPr>
            <p:nvPr/>
          </p:nvSpPr>
          <p:spPr bwMode="auto">
            <a:xfrm>
              <a:off x="0" y="6875"/>
              <a:ext cx="15025" cy="817"/>
            </a:xfrm>
            <a:prstGeom prst="rect">
              <a:avLst/>
            </a:prstGeom>
            <a:noFill/>
            <a:ln w="9525">
              <a:noFill/>
              <a:miter lim="800000"/>
            </a:ln>
          </p:spPr>
          <p:txBody>
            <a:bodyPr>
              <a:spAutoFit/>
            </a:bodyPr>
            <a:lstStyle/>
            <a:p>
              <a:pPr>
                <a:spcBef>
                  <a:spcPct val="50000"/>
                </a:spcBef>
              </a:pPr>
              <a:r>
                <a:rPr lang="zh-CN" altLang="en-US" sz="2400" b="1"/>
                <a:t>（</a:t>
              </a:r>
              <a:r>
                <a:rPr lang="en-US" altLang="zh-CN" sz="2800" b="1">
                  <a:latin typeface="黑体" panose="02010609060101010101" pitchFamily="49" charset="-122"/>
                  <a:ea typeface="黑体" panose="02010609060101010101" pitchFamily="49" charset="-122"/>
                </a:rPr>
                <a:t>1</a:t>
              </a:r>
              <a:r>
                <a:rPr lang="zh-CN" altLang="en-US" sz="2800" b="1">
                  <a:latin typeface="黑体" panose="02010609060101010101" pitchFamily="49" charset="-122"/>
                  <a:ea typeface="黑体" panose="02010609060101010101" pitchFamily="49" charset="-122"/>
                </a:rPr>
                <a:t>）种植业宜布局在</a:t>
              </a:r>
              <a:r>
                <a:rPr lang="en-US" altLang="zh-CN" b="1"/>
                <a:t>_______</a:t>
              </a:r>
              <a:r>
                <a:rPr lang="zh-CN" altLang="en-US" sz="2800" b="1">
                  <a:latin typeface="黑体" panose="02010609060101010101" pitchFamily="49" charset="-122"/>
                  <a:ea typeface="黑体" panose="02010609060101010101" pitchFamily="49" charset="-122"/>
                </a:rPr>
                <a:t> ；生态林宜布局在</a:t>
              </a:r>
              <a:r>
                <a:rPr lang="en-US" altLang="zh-CN" b="1"/>
                <a:t>_______</a:t>
              </a:r>
              <a:r>
                <a:rPr lang="zh-CN" altLang="en-US" sz="2800" b="1">
                  <a:latin typeface="黑体" panose="02010609060101010101" pitchFamily="49" charset="-122"/>
                  <a:ea typeface="黑体" panose="02010609060101010101" pitchFamily="49" charset="-122"/>
                </a:rPr>
                <a:t> ；</a:t>
              </a:r>
            </a:p>
          </p:txBody>
        </p:sp>
        <p:sp>
          <p:nvSpPr>
            <p:cNvPr id="24595" name="文本框 109572"/>
            <p:cNvSpPr txBox="1">
              <a:spLocks noChangeArrowheads="1"/>
            </p:cNvSpPr>
            <p:nvPr/>
          </p:nvSpPr>
          <p:spPr bwMode="auto">
            <a:xfrm>
              <a:off x="0" y="7667"/>
              <a:ext cx="15195" cy="824"/>
            </a:xfrm>
            <a:prstGeom prst="rect">
              <a:avLst/>
            </a:prstGeom>
            <a:noFill/>
            <a:ln w="9525">
              <a:noFill/>
              <a:miter lim="800000"/>
            </a:ln>
          </p:spPr>
          <p:txBody>
            <a:bodyPr>
              <a:spAutoFit/>
            </a:bodyPr>
            <a:lstStyle/>
            <a:p>
              <a:pPr>
                <a:spcBef>
                  <a:spcPct val="50000"/>
                </a:spcBef>
              </a:pPr>
              <a:r>
                <a:rPr lang="zh-CN" altLang="en-US" sz="2800" b="1">
                  <a:latin typeface="黑体" panose="02010609060101010101" pitchFamily="49" charset="-122"/>
                  <a:ea typeface="黑体" panose="02010609060101010101" pitchFamily="49" charset="-122"/>
                </a:rPr>
                <a:t>（</a:t>
              </a:r>
              <a:r>
                <a:rPr lang="en-US" altLang="zh-CN" sz="2800" b="1">
                  <a:latin typeface="黑体" panose="02010609060101010101" pitchFamily="49" charset="-122"/>
                  <a:ea typeface="黑体" panose="02010609060101010101" pitchFamily="49" charset="-122"/>
                </a:rPr>
                <a:t>2</a:t>
              </a:r>
              <a:r>
                <a:rPr lang="zh-CN" altLang="en-US" sz="2800" b="1">
                  <a:latin typeface="黑体" panose="02010609060101010101" pitchFamily="49" charset="-122"/>
                  <a:ea typeface="黑体" panose="02010609060101010101" pitchFamily="49" charset="-122"/>
                </a:rPr>
                <a:t>）苹果等经济林木宜布局在</a:t>
              </a:r>
              <a:r>
                <a:rPr lang="en-US" altLang="zh-CN" b="1">
                  <a:ea typeface="黑体" panose="02010609060101010101" pitchFamily="49" charset="-122"/>
                </a:rPr>
                <a:t>____</a:t>
              </a:r>
              <a:r>
                <a:rPr lang="zh-CN" altLang="en-US" sz="2800" b="1">
                  <a:latin typeface="黑体" panose="02010609060101010101" pitchFamily="49" charset="-122"/>
                  <a:ea typeface="黑体" panose="02010609060101010101" pitchFamily="49" charset="-122"/>
                </a:rPr>
                <a:t>；渔业宜布局在</a:t>
              </a:r>
              <a:r>
                <a:rPr lang="en-US" altLang="zh-CN" b="1"/>
                <a:t>____</a:t>
              </a:r>
              <a:r>
                <a:rPr lang="zh-CN" altLang="en-US"/>
                <a:t> </a:t>
              </a:r>
              <a:r>
                <a:rPr lang="zh-CN" altLang="en-US" sz="2800" b="1">
                  <a:latin typeface="黑体" panose="02010609060101010101" pitchFamily="49" charset="-122"/>
                  <a:ea typeface="黑体" panose="02010609060101010101" pitchFamily="49" charset="-122"/>
                </a:rPr>
                <a:t>；</a:t>
              </a:r>
            </a:p>
          </p:txBody>
        </p:sp>
        <p:sp>
          <p:nvSpPr>
            <p:cNvPr id="24596" name="文本框 109573"/>
            <p:cNvSpPr txBox="1">
              <a:spLocks noChangeArrowheads="1"/>
            </p:cNvSpPr>
            <p:nvPr/>
          </p:nvSpPr>
          <p:spPr bwMode="auto">
            <a:xfrm>
              <a:off x="0" y="8574"/>
              <a:ext cx="14401" cy="818"/>
            </a:xfrm>
            <a:prstGeom prst="rect">
              <a:avLst/>
            </a:prstGeom>
            <a:noFill/>
            <a:ln w="9525">
              <a:noFill/>
              <a:miter lim="800000"/>
            </a:ln>
          </p:spPr>
          <p:txBody>
            <a:bodyPr>
              <a:spAutoFit/>
            </a:bodyPr>
            <a:lstStyle/>
            <a:p>
              <a:pPr>
                <a:spcBef>
                  <a:spcPct val="50000"/>
                </a:spcBef>
              </a:pPr>
              <a:r>
                <a:rPr lang="zh-CN" altLang="en-US" sz="2800" b="1">
                  <a:latin typeface="黑体" panose="02010609060101010101" pitchFamily="49" charset="-122"/>
                  <a:ea typeface="黑体" panose="02010609060101010101" pitchFamily="49" charset="-122"/>
                </a:rPr>
                <a:t>（</a:t>
              </a:r>
              <a:r>
                <a:rPr lang="en-US" altLang="zh-CN" sz="2800" b="1">
                  <a:latin typeface="黑体" panose="02010609060101010101" pitchFamily="49" charset="-122"/>
                  <a:ea typeface="黑体" panose="02010609060101010101" pitchFamily="49" charset="-122"/>
                </a:rPr>
                <a:t>3</a:t>
              </a:r>
              <a:r>
                <a:rPr lang="zh-CN" altLang="en-US" sz="2800" b="1">
                  <a:latin typeface="黑体" panose="02010609060101010101" pitchFamily="49" charset="-122"/>
                  <a:ea typeface="黑体" panose="02010609060101010101" pitchFamily="49" charset="-122"/>
                </a:rPr>
                <a:t>）</a:t>
              </a:r>
              <a:r>
                <a:rPr lang="en-US" altLang="zh-CN" sz="2800" b="1">
                  <a:latin typeface="黑体" panose="02010609060101010101" pitchFamily="49" charset="-122"/>
                  <a:ea typeface="黑体" panose="02010609060101010101" pitchFamily="49" charset="-122"/>
                </a:rPr>
                <a:t>A</a:t>
              </a:r>
              <a:r>
                <a:rPr lang="zh-CN" altLang="en-US" sz="2800" b="1">
                  <a:latin typeface="黑体" panose="02010609060101010101" pitchFamily="49" charset="-122"/>
                  <a:ea typeface="黑体" panose="02010609060101010101" pitchFamily="49" charset="-122"/>
                </a:rPr>
                <a:t>地区如果毁林开荒，会出现</a:t>
              </a:r>
              <a:r>
                <a:rPr lang="en-US" altLang="zh-CN" b="1">
                  <a:ea typeface="黑体" panose="02010609060101010101" pitchFamily="49" charset="-122"/>
                </a:rPr>
                <a:t>___________ </a:t>
              </a:r>
              <a:r>
                <a:rPr lang="zh-CN" altLang="en-US" sz="2800" b="1">
                  <a:latin typeface="黑体" panose="02010609060101010101" pitchFamily="49" charset="-122"/>
                  <a:ea typeface="黑体" panose="02010609060101010101" pitchFamily="49" charset="-122"/>
                </a:rPr>
                <a:t> 环境问题。</a:t>
              </a:r>
            </a:p>
          </p:txBody>
        </p:sp>
      </p:grpSp>
      <p:sp>
        <p:nvSpPr>
          <p:cNvPr id="109575" name="文本框 109574"/>
          <p:cNvSpPr txBox="1">
            <a:spLocks noChangeArrowheads="1"/>
          </p:cNvSpPr>
          <p:nvPr/>
        </p:nvSpPr>
        <p:spPr bwMode="auto">
          <a:xfrm>
            <a:off x="5148263" y="4695826"/>
            <a:ext cx="792162" cy="523875"/>
          </a:xfrm>
          <a:prstGeom prst="rect">
            <a:avLst/>
          </a:prstGeom>
          <a:noFill/>
          <a:ln w="9525">
            <a:noFill/>
            <a:miter lim="800000"/>
          </a:ln>
        </p:spPr>
        <p:txBody>
          <a:bodyPr>
            <a:spAutoFit/>
          </a:bodyPr>
          <a:lstStyle/>
          <a:p>
            <a:pPr>
              <a:spcBef>
                <a:spcPct val="50000"/>
              </a:spcBef>
            </a:pPr>
            <a:r>
              <a:rPr lang="en-US" altLang="zh-CN" sz="2800" b="1">
                <a:solidFill>
                  <a:srgbClr val="FF3300"/>
                </a:solidFill>
              </a:rPr>
              <a:t>C</a:t>
            </a:r>
          </a:p>
        </p:txBody>
      </p:sp>
      <p:sp>
        <p:nvSpPr>
          <p:cNvPr id="109576" name="文本框 109575"/>
          <p:cNvSpPr txBox="1">
            <a:spLocks noChangeArrowheads="1"/>
          </p:cNvSpPr>
          <p:nvPr/>
        </p:nvSpPr>
        <p:spPr bwMode="auto">
          <a:xfrm>
            <a:off x="9480550" y="5157789"/>
            <a:ext cx="503238" cy="523875"/>
          </a:xfrm>
          <a:prstGeom prst="rect">
            <a:avLst/>
          </a:prstGeom>
          <a:noFill/>
          <a:ln w="9525">
            <a:noFill/>
            <a:miter lim="800000"/>
          </a:ln>
        </p:spPr>
        <p:txBody>
          <a:bodyPr>
            <a:spAutoFit/>
          </a:bodyPr>
          <a:lstStyle/>
          <a:p>
            <a:pPr>
              <a:spcBef>
                <a:spcPct val="50000"/>
              </a:spcBef>
            </a:pPr>
            <a:r>
              <a:rPr lang="en-US" altLang="zh-CN" sz="2800" b="1">
                <a:solidFill>
                  <a:srgbClr val="FF3300"/>
                </a:solidFill>
              </a:rPr>
              <a:t>D</a:t>
            </a:r>
          </a:p>
        </p:txBody>
      </p:sp>
      <p:sp>
        <p:nvSpPr>
          <p:cNvPr id="109577" name="文本框 109576"/>
          <p:cNvSpPr txBox="1">
            <a:spLocks noChangeArrowheads="1"/>
          </p:cNvSpPr>
          <p:nvPr/>
        </p:nvSpPr>
        <p:spPr bwMode="auto">
          <a:xfrm>
            <a:off x="9120188" y="4724401"/>
            <a:ext cx="863600" cy="523875"/>
          </a:xfrm>
          <a:prstGeom prst="rect">
            <a:avLst/>
          </a:prstGeom>
          <a:noFill/>
          <a:ln w="9525">
            <a:noFill/>
            <a:miter lim="800000"/>
          </a:ln>
        </p:spPr>
        <p:txBody>
          <a:bodyPr>
            <a:spAutoFit/>
          </a:bodyPr>
          <a:lstStyle/>
          <a:p>
            <a:pPr>
              <a:spcBef>
                <a:spcPct val="50000"/>
              </a:spcBef>
            </a:pPr>
            <a:r>
              <a:rPr lang="en-US" altLang="zh-CN" sz="2800" b="1">
                <a:solidFill>
                  <a:srgbClr val="FF3300"/>
                </a:solidFill>
              </a:rPr>
              <a:t>A</a:t>
            </a:r>
          </a:p>
        </p:txBody>
      </p:sp>
      <p:sp>
        <p:nvSpPr>
          <p:cNvPr id="109578" name="文本框 109577"/>
          <p:cNvSpPr txBox="1">
            <a:spLocks noChangeArrowheads="1"/>
          </p:cNvSpPr>
          <p:nvPr/>
        </p:nvSpPr>
        <p:spPr bwMode="auto">
          <a:xfrm>
            <a:off x="6527801" y="5157789"/>
            <a:ext cx="792163" cy="523875"/>
          </a:xfrm>
          <a:prstGeom prst="rect">
            <a:avLst/>
          </a:prstGeom>
          <a:noFill/>
          <a:ln w="9525">
            <a:noFill/>
            <a:miter lim="800000"/>
          </a:ln>
        </p:spPr>
        <p:txBody>
          <a:bodyPr>
            <a:spAutoFit/>
          </a:bodyPr>
          <a:lstStyle/>
          <a:p>
            <a:pPr>
              <a:spcBef>
                <a:spcPct val="50000"/>
              </a:spcBef>
            </a:pPr>
            <a:r>
              <a:rPr lang="en-US" altLang="zh-CN" sz="2800" b="1">
                <a:solidFill>
                  <a:srgbClr val="FF3300"/>
                </a:solidFill>
              </a:rPr>
              <a:t>B</a:t>
            </a:r>
          </a:p>
        </p:txBody>
      </p:sp>
      <p:sp>
        <p:nvSpPr>
          <p:cNvPr id="109579" name="文本框 109578"/>
          <p:cNvSpPr txBox="1">
            <a:spLocks noChangeArrowheads="1"/>
          </p:cNvSpPr>
          <p:nvPr/>
        </p:nvSpPr>
        <p:spPr bwMode="auto">
          <a:xfrm>
            <a:off x="7104063" y="5805488"/>
            <a:ext cx="3382962" cy="461962"/>
          </a:xfrm>
          <a:prstGeom prst="rect">
            <a:avLst/>
          </a:prstGeom>
          <a:noFill/>
          <a:ln w="9525">
            <a:noFill/>
            <a:miter lim="800000"/>
          </a:ln>
        </p:spPr>
        <p:txBody>
          <a:bodyPr>
            <a:spAutoFit/>
          </a:bodyPr>
          <a:lstStyle/>
          <a:p>
            <a:pPr>
              <a:spcBef>
                <a:spcPct val="50000"/>
              </a:spcBef>
            </a:pPr>
            <a:r>
              <a:rPr lang="zh-CN" altLang="en-US" sz="2400" b="1">
                <a:solidFill>
                  <a:srgbClr val="FF3300"/>
                </a:solidFill>
                <a:latin typeface="黑体" panose="02010609060101010101" pitchFamily="49" charset="-122"/>
                <a:ea typeface="黑体" panose="02010609060101010101" pitchFamily="49" charset="-122"/>
              </a:rPr>
              <a:t>水土流失</a:t>
            </a:r>
          </a:p>
        </p:txBody>
      </p:sp>
      <p:pic>
        <p:nvPicPr>
          <p:cNvPr id="24593" name="矩形 34817"/>
          <p:cNvPicPr>
            <a:picLocks noChangeArrowheads="1"/>
          </p:cNvPicPr>
          <p:nvPr/>
        </p:nvPicPr>
        <p:blipFill>
          <a:blip r:embed="rId2" cstate="print"/>
          <a:srcRect/>
          <a:stretch>
            <a:fillRect/>
          </a:stretch>
        </p:blipFill>
        <p:spPr bwMode="auto">
          <a:xfrm>
            <a:off x="1908175" y="323850"/>
            <a:ext cx="3060700" cy="889000"/>
          </a:xfrm>
          <a:prstGeom prst="rect">
            <a:avLst/>
          </a:prstGeom>
          <a:noFill/>
          <a:ln w="9525">
            <a:noFill/>
            <a:miter lim="800000"/>
            <a:headEnd/>
            <a:tailEnd/>
          </a:ln>
        </p:spPr>
      </p:pic>
      <p:pic>
        <p:nvPicPr>
          <p:cNvPr id="2" name="图片 1">
            <a:extLst>
              <a:ext uri="{FF2B5EF4-FFF2-40B4-BE49-F238E27FC236}">
                <a16:creationId xmlns:a16="http://schemas.microsoft.com/office/drawing/2014/main" id="{D7C6B9A3-F3BB-449E-BF5F-E09A53430770}"/>
              </a:ext>
            </a:extLst>
          </p:cNvPr>
          <p:cNvPicPr>
            <a:picLocks noChangeAspect="1"/>
          </p:cNvPicPr>
          <p:nvPr/>
        </p:nvPicPr>
        <p:blipFill>
          <a:blip r:embed="rId3"/>
          <a:stretch>
            <a:fillRect/>
          </a:stretch>
        </p:blipFill>
        <p:spPr>
          <a:xfrm>
            <a:off x="5944700" y="165889"/>
            <a:ext cx="5495083" cy="45281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9575"/>
                                        </p:tgtEl>
                                        <p:attrNameLst>
                                          <p:attrName>style.visibility</p:attrName>
                                        </p:attrNameLst>
                                      </p:cBhvr>
                                      <p:to>
                                        <p:strVal val="visible"/>
                                      </p:to>
                                    </p:set>
                                    <p:animEffect transition="in" filter="wipe(down)">
                                      <p:cBhvr>
                                        <p:cTn id="7" dur="500"/>
                                        <p:tgtEl>
                                          <p:spTgt spid="10957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09577"/>
                                        </p:tgtEl>
                                        <p:attrNameLst>
                                          <p:attrName>style.visibility</p:attrName>
                                        </p:attrNameLst>
                                      </p:cBhvr>
                                      <p:to>
                                        <p:strVal val="visible"/>
                                      </p:to>
                                    </p:set>
                                    <p:animEffect transition="in" filter="wipe(down)">
                                      <p:cBhvr>
                                        <p:cTn id="12" dur="500"/>
                                        <p:tgtEl>
                                          <p:spTgt spid="10957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09578">
                                            <p:txEl>
                                              <p:pRg st="0" end="0"/>
                                            </p:txEl>
                                          </p:spTgt>
                                        </p:tgtEl>
                                        <p:attrNameLst>
                                          <p:attrName>style.visibility</p:attrName>
                                        </p:attrNameLst>
                                      </p:cBhvr>
                                      <p:to>
                                        <p:strVal val="visible"/>
                                      </p:to>
                                    </p:set>
                                    <p:animEffect transition="in" filter="wipe(down)">
                                      <p:cBhvr>
                                        <p:cTn id="17" dur="500"/>
                                        <p:tgtEl>
                                          <p:spTgt spid="10957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09576"/>
                                        </p:tgtEl>
                                        <p:attrNameLst>
                                          <p:attrName>style.visibility</p:attrName>
                                        </p:attrNameLst>
                                      </p:cBhvr>
                                      <p:to>
                                        <p:strVal val="visible"/>
                                      </p:to>
                                    </p:set>
                                    <p:animEffect transition="in" filter="wipe(down)">
                                      <p:cBhvr>
                                        <p:cTn id="22" dur="500"/>
                                        <p:tgtEl>
                                          <p:spTgt spid="10957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09579"/>
                                        </p:tgtEl>
                                        <p:attrNameLst>
                                          <p:attrName>style.visibility</p:attrName>
                                        </p:attrNameLst>
                                      </p:cBhvr>
                                      <p:to>
                                        <p:strVal val="visible"/>
                                      </p:to>
                                    </p:set>
                                    <p:animEffect transition="in" filter="wipe(down)">
                                      <p:cBhvr>
                                        <p:cTn id="27" dur="500"/>
                                        <p:tgtEl>
                                          <p:spTgt spid="1095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575" grpId="0"/>
      <p:bldP spid="109576" grpId="0"/>
      <p:bldP spid="109577" grpId="0"/>
      <p:bldP spid="10957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a:extLst>
              <a:ext uri="{FF2B5EF4-FFF2-40B4-BE49-F238E27FC236}">
                <a16:creationId xmlns:a16="http://schemas.microsoft.com/office/drawing/2014/main" id="{FC991875-CEFB-45DE-8DDF-2F4EC66310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1754" y="243989"/>
            <a:ext cx="5628005" cy="2878692"/>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a:extLst>
              <a:ext uri="{FF2B5EF4-FFF2-40B4-BE49-F238E27FC236}">
                <a16:creationId xmlns:a16="http://schemas.microsoft.com/office/drawing/2014/main" id="{FFC3288E-1C4E-49D0-B13F-D18682F72E10}"/>
              </a:ext>
            </a:extLst>
          </p:cNvPr>
          <p:cNvSpPr>
            <a:spLocks noChangeArrowheads="1"/>
          </p:cNvSpPr>
          <p:nvPr/>
        </p:nvSpPr>
        <p:spPr bwMode="auto">
          <a:xfrm rot="1335353">
            <a:off x="5038261" y="694116"/>
            <a:ext cx="367032" cy="948087"/>
          </a:xfrm>
          <a:prstGeom prst="ellipse">
            <a:avLst/>
          </a:prstGeom>
          <a:noFill/>
          <a:ln w="38100">
            <a:solidFill>
              <a:srgbClr val="0000FF"/>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 name="Oval 2">
            <a:extLst>
              <a:ext uri="{FF2B5EF4-FFF2-40B4-BE49-F238E27FC236}">
                <a16:creationId xmlns:a16="http://schemas.microsoft.com/office/drawing/2014/main" id="{591947AF-3124-4A2F-BBA2-94166C48C96D}"/>
              </a:ext>
            </a:extLst>
          </p:cNvPr>
          <p:cNvSpPr>
            <a:spLocks noChangeArrowheads="1"/>
          </p:cNvSpPr>
          <p:nvPr/>
        </p:nvSpPr>
        <p:spPr bwMode="auto">
          <a:xfrm rot="6545374">
            <a:off x="5809753" y="146538"/>
            <a:ext cx="487391" cy="824481"/>
          </a:xfrm>
          <a:prstGeom prst="ellipse">
            <a:avLst/>
          </a:prstGeom>
          <a:noFill/>
          <a:ln w="38100">
            <a:solidFill>
              <a:srgbClr val="0000FF"/>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Rectangle 4">
            <a:extLst>
              <a:ext uri="{FF2B5EF4-FFF2-40B4-BE49-F238E27FC236}">
                <a16:creationId xmlns:a16="http://schemas.microsoft.com/office/drawing/2014/main" id="{C1CB4FA5-F260-4FAA-A3D0-E027470BB283}"/>
              </a:ext>
            </a:extLst>
          </p:cNvPr>
          <p:cNvSpPr>
            <a:spLocks noChangeArrowheads="1"/>
          </p:cNvSpPr>
          <p:nvPr/>
        </p:nvSpPr>
        <p:spPr bwMode="auto">
          <a:xfrm>
            <a:off x="152400" y="152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6">
            <a:extLst>
              <a:ext uri="{FF2B5EF4-FFF2-40B4-BE49-F238E27FC236}">
                <a16:creationId xmlns:a16="http://schemas.microsoft.com/office/drawing/2014/main" id="{0CE21484-1F5B-40D6-B24B-AC16A0D2CE2F}"/>
              </a:ext>
            </a:extLst>
          </p:cNvPr>
          <p:cNvSpPr>
            <a:spLocks noChangeArrowheads="1"/>
          </p:cNvSpPr>
          <p:nvPr/>
        </p:nvSpPr>
        <p:spPr bwMode="auto">
          <a:xfrm>
            <a:off x="152400" y="60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 name="Rectangle 7">
            <a:extLst>
              <a:ext uri="{FF2B5EF4-FFF2-40B4-BE49-F238E27FC236}">
                <a16:creationId xmlns:a16="http://schemas.microsoft.com/office/drawing/2014/main" id="{6CC9E3C7-D4E2-499F-9E32-1638E10B3AE4}"/>
              </a:ext>
            </a:extLst>
          </p:cNvPr>
          <p:cNvSpPr>
            <a:spLocks noChangeArrowheads="1"/>
          </p:cNvSpPr>
          <p:nvPr/>
        </p:nvSpPr>
        <p:spPr bwMode="auto">
          <a:xfrm>
            <a:off x="322409" y="2704823"/>
            <a:ext cx="11462077"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667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66700" algn="l" defTabSz="914400" rtl="0" eaLnBrk="0" fontAlgn="base" latinLnBrk="0" hangingPunct="0">
              <a:lnSpc>
                <a:spcPct val="100000"/>
              </a:lnSpc>
              <a:spcBef>
                <a:spcPct val="0"/>
              </a:spcBef>
              <a:spcAft>
                <a:spcPct val="0"/>
              </a:spcAft>
              <a:buClrTx/>
              <a:buSzTx/>
              <a:buFontTx/>
              <a:buNone/>
              <a:tabLst/>
            </a:pPr>
            <a:r>
              <a:rPr kumimoji="0" lang="en-US"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2800" b="0" i="0" u="none" strike="noStrike" cap="none" normalizeH="0" baseline="0" dirty="0">
              <a:ln>
                <a:noFill/>
              </a:ln>
              <a:solidFill>
                <a:schemeClr val="tx1"/>
              </a:solidFill>
              <a:effectLst/>
            </a:endParaRPr>
          </a:p>
          <a:p>
            <a:pPr marL="0" marR="0" lvl="0" indent="266700" algn="l" defTabSz="914400" rtl="0" eaLnBrk="0" fontAlgn="base" latinLnBrk="0" hangingPunct="0">
              <a:lnSpc>
                <a:spcPct val="100000"/>
              </a:lnSpc>
              <a:spcBef>
                <a:spcPct val="0"/>
              </a:spcBef>
              <a:spcAft>
                <a:spcPct val="0"/>
              </a:spcAft>
              <a:buClrTx/>
              <a:buSzTx/>
              <a:buFontTx/>
              <a:buNone/>
              <a:tabLst/>
            </a:pP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宁夏平原和河套平原位于干旱地区，但是农耕发达，被称为“塞上江南”，为什么在降水少的情况下，这两个地区种植业发展的很好。</a:t>
            </a:r>
            <a:endParaRPr kumimoji="0" lang="en-US"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0" marR="0" lvl="0" indent="266700" algn="l" defTabSz="914400" rtl="0" eaLnBrk="0" fontAlgn="base" latinLnBrk="0" hangingPunct="0">
              <a:lnSpc>
                <a:spcPct val="100000"/>
              </a:lnSpc>
              <a:spcBef>
                <a:spcPct val="0"/>
              </a:spcBef>
              <a:spcAft>
                <a:spcPct val="0"/>
              </a:spcAft>
              <a:buClrTx/>
              <a:buSzTx/>
              <a:buFontTx/>
              <a:buNone/>
              <a:tabLst/>
            </a:pPr>
            <a:endParaRPr lang="en-US" altLang="zh-CN" sz="2800" dirty="0">
              <a:latin typeface="Times New Roman" panose="02020603050405020304" pitchFamily="18" charset="0"/>
              <a:ea typeface="宋体" panose="02010600030101010101" pitchFamily="2" charset="-122"/>
              <a:cs typeface="Times New Roman" panose="02020603050405020304" pitchFamily="18" charset="0"/>
            </a:endParaRPr>
          </a:p>
          <a:p>
            <a:pPr marL="0" marR="0" lvl="0" indent="266700" algn="l" defTabSz="914400" rtl="0" eaLnBrk="0" fontAlgn="base" latinLnBrk="0" hangingPunct="0">
              <a:lnSpc>
                <a:spcPct val="100000"/>
              </a:lnSpc>
              <a:spcBef>
                <a:spcPct val="0"/>
              </a:spcBef>
              <a:spcAft>
                <a:spcPct val="0"/>
              </a:spcAft>
              <a:buClrTx/>
              <a:buSzTx/>
              <a:buFontTx/>
              <a:buNone/>
              <a:tabLst/>
            </a:pPr>
            <a:endParaRPr lang="en-US" altLang="zh-CN" sz="2800" dirty="0">
              <a:latin typeface="Times New Roman" panose="02020603050405020304" pitchFamily="18" charset="0"/>
              <a:ea typeface="宋体" panose="02010600030101010101" pitchFamily="2" charset="-122"/>
              <a:cs typeface="Times New Roman" panose="02020603050405020304" pitchFamily="18" charset="0"/>
            </a:endParaRPr>
          </a:p>
          <a:p>
            <a:pPr marL="0" marR="0" lvl="0" indent="266700" algn="l" defTabSz="914400" rtl="0" eaLnBrk="0" fontAlgn="base" latinLnBrk="0" hangingPunct="0">
              <a:lnSpc>
                <a:spcPct val="100000"/>
              </a:lnSpc>
              <a:spcBef>
                <a:spcPct val="0"/>
              </a:spcBef>
              <a:spcAft>
                <a:spcPct val="0"/>
              </a:spcAft>
              <a:buClrTx/>
              <a:buSzTx/>
              <a:buFontTx/>
              <a:buNone/>
              <a:tabLst/>
            </a:pPr>
            <a:endParaRPr kumimoji="0" lang="zh-CN" altLang="en-US" sz="2800" b="0" i="0" u="none" strike="noStrike" cap="none" normalizeH="0" baseline="0" dirty="0">
              <a:ln>
                <a:noFill/>
              </a:ln>
              <a:solidFill>
                <a:schemeClr val="tx1"/>
              </a:solidFill>
              <a:effectLst/>
            </a:endParaRPr>
          </a:p>
          <a:p>
            <a:pPr marL="0" marR="0" lvl="0" indent="266700" algn="l" defTabSz="914400" rtl="0" eaLnBrk="0" fontAlgn="base" latinLnBrk="0" hangingPunct="0">
              <a:lnSpc>
                <a:spcPct val="100000"/>
              </a:lnSpc>
              <a:spcBef>
                <a:spcPct val="0"/>
              </a:spcBef>
              <a:spcAft>
                <a:spcPct val="0"/>
              </a:spcAft>
              <a:buClrTx/>
              <a:buSzTx/>
              <a:buFontTx/>
              <a:buNone/>
              <a:tabLst/>
            </a:pP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结论三：</a:t>
            </a:r>
            <a:r>
              <a:rPr kumimoji="0" lang="zh-CN" altLang="en-US" sz="2800" b="0" i="0" u="sng"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影响农业发展和布局。</a:t>
            </a:r>
            <a:endParaRPr kumimoji="0" lang="zh-CN" altLang="en-US" sz="2800" b="0" i="0" u="none" strike="noStrike" cap="none" normalizeH="0" baseline="0" dirty="0">
              <a:ln>
                <a:noFill/>
              </a:ln>
              <a:solidFill>
                <a:schemeClr val="tx1"/>
              </a:solidFill>
              <a:effectLst/>
            </a:endParaRPr>
          </a:p>
        </p:txBody>
      </p:sp>
      <p:sp>
        <p:nvSpPr>
          <p:cNvPr id="8" name="文本框 7">
            <a:extLst>
              <a:ext uri="{FF2B5EF4-FFF2-40B4-BE49-F238E27FC236}">
                <a16:creationId xmlns:a16="http://schemas.microsoft.com/office/drawing/2014/main" id="{77562917-189D-43D3-BB05-5E9ED2400201}"/>
              </a:ext>
            </a:extLst>
          </p:cNvPr>
          <p:cNvSpPr txBox="1"/>
          <p:nvPr/>
        </p:nvSpPr>
        <p:spPr>
          <a:xfrm>
            <a:off x="2265680" y="4259094"/>
            <a:ext cx="4698722" cy="584775"/>
          </a:xfrm>
          <a:prstGeom prst="rect">
            <a:avLst/>
          </a:prstGeom>
          <a:noFill/>
        </p:spPr>
        <p:txBody>
          <a:bodyPr wrap="none" rtlCol="0">
            <a:spAutoFit/>
          </a:bodyPr>
          <a:lstStyle/>
          <a:p>
            <a:r>
              <a:rPr lang="zh-CN" altLang="en-US" sz="3200" b="1" dirty="0">
                <a:solidFill>
                  <a:srgbClr val="0000FF"/>
                </a:solidFill>
              </a:rPr>
              <a:t>靠近黄河，灌溉</a:t>
            </a:r>
            <a:r>
              <a:rPr lang="zh-CN" altLang="en-US" sz="3200" b="1" dirty="0">
                <a:solidFill>
                  <a:srgbClr val="FF0000"/>
                </a:solidFill>
              </a:rPr>
              <a:t>水源</a:t>
            </a:r>
            <a:r>
              <a:rPr lang="zh-CN" altLang="en-US" sz="3200" b="1" dirty="0">
                <a:solidFill>
                  <a:srgbClr val="0000FF"/>
                </a:solidFill>
              </a:rPr>
              <a:t>充足</a:t>
            </a:r>
          </a:p>
        </p:txBody>
      </p:sp>
      <p:sp>
        <p:nvSpPr>
          <p:cNvPr id="11" name="矩形 10">
            <a:extLst>
              <a:ext uri="{FF2B5EF4-FFF2-40B4-BE49-F238E27FC236}">
                <a16:creationId xmlns:a16="http://schemas.microsoft.com/office/drawing/2014/main" id="{6F6818B0-2F3B-43E5-9DAE-57F2FB981237}"/>
              </a:ext>
            </a:extLst>
          </p:cNvPr>
          <p:cNvSpPr/>
          <p:nvPr/>
        </p:nvSpPr>
        <p:spPr>
          <a:xfrm>
            <a:off x="1056135" y="4676952"/>
            <a:ext cx="2037737" cy="1200329"/>
          </a:xfrm>
          <a:prstGeom prst="rect">
            <a:avLst/>
          </a:prstGeom>
          <a:noFill/>
        </p:spPr>
        <p:txBody>
          <a:bodyPr wrap="none" lIns="91440" tIns="45720" rIns="91440" bIns="45720">
            <a:spAutoFit/>
          </a:bodyPr>
          <a:lstStyle/>
          <a:p>
            <a:pPr algn="ctr"/>
            <a:r>
              <a:rPr lang="zh-CN" altLang="en-US" sz="7200" b="1" cap="none" spc="0" dirty="0">
                <a:ln w="22225">
                  <a:solidFill>
                    <a:srgbClr val="FFC000"/>
                  </a:solidFill>
                  <a:prstDash val="solid"/>
                </a:ln>
                <a:solidFill>
                  <a:srgbClr val="FF3300"/>
                </a:solidFill>
                <a:effectLst/>
              </a:rPr>
              <a:t>水源</a:t>
            </a:r>
          </a:p>
        </p:txBody>
      </p:sp>
    </p:spTree>
    <p:extLst>
      <p:ext uri="{BB962C8B-B14F-4D97-AF65-F5344CB8AC3E}">
        <p14:creationId xmlns:p14="http://schemas.microsoft.com/office/powerpoint/2010/main" val="3193215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88B4D7F-6175-4F19-8B80-1A95C5DAE80C}"/>
              </a:ext>
            </a:extLst>
          </p:cNvPr>
          <p:cNvSpPr/>
          <p:nvPr/>
        </p:nvSpPr>
        <p:spPr>
          <a:xfrm>
            <a:off x="163670" y="2459335"/>
            <a:ext cx="2659702" cy="1569660"/>
          </a:xfrm>
          <a:prstGeom prst="rect">
            <a:avLst/>
          </a:prstGeom>
          <a:noFill/>
        </p:spPr>
        <p:txBody>
          <a:bodyPr wrap="none" lIns="91440" tIns="45720" rIns="91440" bIns="45720">
            <a:spAutoFit/>
          </a:bodyPr>
          <a:lstStyle/>
          <a:p>
            <a:pPr algn="ctr"/>
            <a:r>
              <a:rPr lang="zh-CN" altLang="en-US" sz="4800" b="1" dirty="0">
                <a:ln w="22225">
                  <a:solidFill>
                    <a:schemeClr val="accent2"/>
                  </a:solidFill>
                  <a:prstDash val="solid"/>
                </a:ln>
                <a:solidFill>
                  <a:schemeClr val="accent2">
                    <a:lumMod val="40000"/>
                    <a:lumOff val="60000"/>
                  </a:schemeClr>
                </a:solidFill>
              </a:rPr>
              <a:t>因地制宜</a:t>
            </a:r>
            <a:endParaRPr lang="en-US" altLang="zh-CN" sz="4800" b="1" dirty="0">
              <a:ln w="22225">
                <a:solidFill>
                  <a:schemeClr val="accent2"/>
                </a:solidFill>
                <a:prstDash val="solid"/>
              </a:ln>
              <a:solidFill>
                <a:schemeClr val="accent2">
                  <a:lumMod val="40000"/>
                  <a:lumOff val="60000"/>
                </a:schemeClr>
              </a:solidFill>
            </a:endParaRPr>
          </a:p>
          <a:p>
            <a:pPr algn="ctr"/>
            <a:r>
              <a:rPr lang="zh-CN" altLang="en-US" sz="4800" b="1" cap="none" spc="0" dirty="0">
                <a:ln w="22225">
                  <a:solidFill>
                    <a:schemeClr val="accent2"/>
                  </a:solidFill>
                  <a:prstDash val="solid"/>
                </a:ln>
                <a:solidFill>
                  <a:schemeClr val="accent2">
                    <a:lumMod val="40000"/>
                    <a:lumOff val="60000"/>
                  </a:schemeClr>
                </a:solidFill>
                <a:effectLst/>
              </a:rPr>
              <a:t>发展农业</a:t>
            </a:r>
          </a:p>
        </p:txBody>
      </p:sp>
      <p:sp>
        <p:nvSpPr>
          <p:cNvPr id="4" name="箭头: 右 3">
            <a:extLst>
              <a:ext uri="{FF2B5EF4-FFF2-40B4-BE49-F238E27FC236}">
                <a16:creationId xmlns:a16="http://schemas.microsoft.com/office/drawing/2014/main" id="{2E525B33-6071-46D0-958C-5611A55E31CC}"/>
              </a:ext>
            </a:extLst>
          </p:cNvPr>
          <p:cNvSpPr/>
          <p:nvPr/>
        </p:nvSpPr>
        <p:spPr>
          <a:xfrm>
            <a:off x="2956560" y="3108960"/>
            <a:ext cx="1046480" cy="32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6213286-1F87-4F89-B75B-235DEA1C0CA2}"/>
              </a:ext>
            </a:extLst>
          </p:cNvPr>
          <p:cNvSpPr/>
          <p:nvPr/>
        </p:nvSpPr>
        <p:spPr>
          <a:xfrm>
            <a:off x="3840103" y="2782500"/>
            <a:ext cx="2967098" cy="923330"/>
          </a:xfrm>
          <a:prstGeom prst="rect">
            <a:avLst/>
          </a:prstGeom>
          <a:noFill/>
        </p:spPr>
        <p:txBody>
          <a:bodyPr wrap="square" lIns="91440" tIns="45720" rIns="91440" bIns="45720">
            <a:spAutoFit/>
          </a:bodyPr>
          <a:lstStyle/>
          <a:p>
            <a:pPr algn="ctr"/>
            <a:r>
              <a:rPr lang="zh-CN" altLang="en-US" sz="5400" b="1" cap="none" spc="0" dirty="0">
                <a:ln w="22225">
                  <a:solidFill>
                    <a:schemeClr val="accent2"/>
                  </a:solidFill>
                  <a:prstDash val="solid"/>
                </a:ln>
                <a:solidFill>
                  <a:schemeClr val="accent2">
                    <a:lumMod val="40000"/>
                    <a:lumOff val="60000"/>
                  </a:schemeClr>
                </a:solidFill>
                <a:effectLst/>
              </a:rPr>
              <a:t>自然因素</a:t>
            </a:r>
          </a:p>
        </p:txBody>
      </p:sp>
      <p:sp>
        <p:nvSpPr>
          <p:cNvPr id="6" name="左大括号 5">
            <a:extLst>
              <a:ext uri="{FF2B5EF4-FFF2-40B4-BE49-F238E27FC236}">
                <a16:creationId xmlns:a16="http://schemas.microsoft.com/office/drawing/2014/main" id="{35AF9020-2298-4EDB-AED9-EAF3B75CE852}"/>
              </a:ext>
            </a:extLst>
          </p:cNvPr>
          <p:cNvSpPr/>
          <p:nvPr/>
        </p:nvSpPr>
        <p:spPr>
          <a:xfrm>
            <a:off x="6807201" y="1582420"/>
            <a:ext cx="447039" cy="3373120"/>
          </a:xfrm>
          <a:prstGeom prst="leftBrace">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4D394FBF-5123-418C-99D3-7CB010800BE2}"/>
              </a:ext>
            </a:extLst>
          </p:cNvPr>
          <p:cNvSpPr/>
          <p:nvPr/>
        </p:nvSpPr>
        <p:spPr>
          <a:xfrm>
            <a:off x="7254240" y="810702"/>
            <a:ext cx="2037737" cy="1200329"/>
          </a:xfrm>
          <a:prstGeom prst="rect">
            <a:avLst/>
          </a:prstGeom>
          <a:noFill/>
        </p:spPr>
        <p:txBody>
          <a:bodyPr wrap="none" lIns="91440" tIns="45720" rIns="91440" bIns="45720">
            <a:spAutoFit/>
          </a:bodyPr>
          <a:lstStyle/>
          <a:p>
            <a:pPr algn="ctr"/>
            <a:r>
              <a:rPr lang="zh-CN" altLang="en-US" sz="7200" b="1" cap="none" spc="0" dirty="0">
                <a:ln w="22225">
                  <a:solidFill>
                    <a:srgbClr val="FFC000"/>
                  </a:solidFill>
                  <a:prstDash val="solid"/>
                </a:ln>
                <a:solidFill>
                  <a:srgbClr val="FF3300"/>
                </a:solidFill>
                <a:effectLst/>
              </a:rPr>
              <a:t>气候</a:t>
            </a:r>
          </a:p>
        </p:txBody>
      </p:sp>
      <p:sp>
        <p:nvSpPr>
          <p:cNvPr id="8" name="矩形 7">
            <a:extLst>
              <a:ext uri="{FF2B5EF4-FFF2-40B4-BE49-F238E27FC236}">
                <a16:creationId xmlns:a16="http://schemas.microsoft.com/office/drawing/2014/main" id="{636EB21C-8F2E-4222-86F9-5492C8F208A0}"/>
              </a:ext>
            </a:extLst>
          </p:cNvPr>
          <p:cNvSpPr/>
          <p:nvPr/>
        </p:nvSpPr>
        <p:spPr>
          <a:xfrm>
            <a:off x="7335014" y="1908631"/>
            <a:ext cx="2037738" cy="1200329"/>
          </a:xfrm>
          <a:prstGeom prst="rect">
            <a:avLst/>
          </a:prstGeom>
          <a:noFill/>
        </p:spPr>
        <p:txBody>
          <a:bodyPr wrap="none" lIns="91440" tIns="45720" rIns="91440" bIns="45720">
            <a:spAutoFit/>
          </a:bodyPr>
          <a:lstStyle/>
          <a:p>
            <a:pPr algn="ctr"/>
            <a:r>
              <a:rPr lang="zh-CN" altLang="en-US" sz="7200" b="1" cap="none" spc="0" dirty="0">
                <a:ln w="22225">
                  <a:solidFill>
                    <a:srgbClr val="FFC000"/>
                  </a:solidFill>
                  <a:prstDash val="solid"/>
                </a:ln>
                <a:solidFill>
                  <a:srgbClr val="FF3300"/>
                </a:solidFill>
                <a:effectLst/>
              </a:rPr>
              <a:t>地形</a:t>
            </a:r>
          </a:p>
        </p:txBody>
      </p:sp>
      <p:sp>
        <p:nvSpPr>
          <p:cNvPr id="9" name="矩形 8">
            <a:extLst>
              <a:ext uri="{FF2B5EF4-FFF2-40B4-BE49-F238E27FC236}">
                <a16:creationId xmlns:a16="http://schemas.microsoft.com/office/drawing/2014/main" id="{E42253E9-0B8D-48F9-9CA9-E9D5FEA9960D}"/>
              </a:ext>
            </a:extLst>
          </p:cNvPr>
          <p:cNvSpPr/>
          <p:nvPr/>
        </p:nvSpPr>
        <p:spPr>
          <a:xfrm>
            <a:off x="7335015" y="3006560"/>
            <a:ext cx="2037737" cy="1200329"/>
          </a:xfrm>
          <a:prstGeom prst="rect">
            <a:avLst/>
          </a:prstGeom>
          <a:noFill/>
        </p:spPr>
        <p:txBody>
          <a:bodyPr wrap="none" lIns="91440" tIns="45720" rIns="91440" bIns="45720">
            <a:spAutoFit/>
          </a:bodyPr>
          <a:lstStyle/>
          <a:p>
            <a:pPr algn="ctr"/>
            <a:r>
              <a:rPr lang="zh-CN" altLang="en-US" sz="7200" b="1" cap="none" spc="0" dirty="0">
                <a:ln w="22225">
                  <a:solidFill>
                    <a:srgbClr val="FFC000"/>
                  </a:solidFill>
                  <a:prstDash val="solid"/>
                </a:ln>
                <a:solidFill>
                  <a:srgbClr val="FF3300"/>
                </a:solidFill>
                <a:effectLst/>
              </a:rPr>
              <a:t>水源</a:t>
            </a:r>
          </a:p>
        </p:txBody>
      </p:sp>
      <p:sp>
        <p:nvSpPr>
          <p:cNvPr id="10" name="矩形 9">
            <a:extLst>
              <a:ext uri="{FF2B5EF4-FFF2-40B4-BE49-F238E27FC236}">
                <a16:creationId xmlns:a16="http://schemas.microsoft.com/office/drawing/2014/main" id="{F7659B77-3D4C-41AB-95AD-AA9956C87080}"/>
              </a:ext>
            </a:extLst>
          </p:cNvPr>
          <p:cNvSpPr/>
          <p:nvPr/>
        </p:nvSpPr>
        <p:spPr>
          <a:xfrm>
            <a:off x="7335015" y="4104489"/>
            <a:ext cx="2037738" cy="1200329"/>
          </a:xfrm>
          <a:prstGeom prst="rect">
            <a:avLst/>
          </a:prstGeom>
          <a:noFill/>
        </p:spPr>
        <p:txBody>
          <a:bodyPr wrap="none" lIns="91440" tIns="45720" rIns="91440" bIns="45720">
            <a:spAutoFit/>
          </a:bodyPr>
          <a:lstStyle/>
          <a:p>
            <a:pPr algn="ctr"/>
            <a:r>
              <a:rPr lang="zh-CN" altLang="en-US" sz="7200" b="1" cap="none" spc="0" dirty="0">
                <a:ln w="22225">
                  <a:solidFill>
                    <a:srgbClr val="FFC000"/>
                  </a:solidFill>
                  <a:prstDash val="solid"/>
                </a:ln>
                <a:solidFill>
                  <a:srgbClr val="FF3300"/>
                </a:solidFill>
                <a:effectLst/>
              </a:rPr>
              <a:t>土壤</a:t>
            </a:r>
          </a:p>
        </p:txBody>
      </p:sp>
    </p:spTree>
    <p:extLst>
      <p:ext uri="{BB962C8B-B14F-4D97-AF65-F5344CB8AC3E}">
        <p14:creationId xmlns:p14="http://schemas.microsoft.com/office/powerpoint/2010/main" val="541685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35014296-13C6-4BF4-915E-CA923DB2FC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0" y="946805"/>
            <a:ext cx="3098800" cy="2299506"/>
          </a:xfrm>
          <a:prstGeom prst="rect">
            <a:avLst/>
          </a:prstGeom>
          <a:noFill/>
          <a:extLst>
            <a:ext uri="{909E8E84-426E-40DD-AFC4-6F175D3DCCD1}">
              <a14:hiddenFill xmlns:a14="http://schemas.microsoft.com/office/drawing/2010/main">
                <a:solidFill>
                  <a:srgbClr val="FFFFFF"/>
                </a:solidFill>
              </a14:hiddenFill>
            </a:ext>
          </a:extLst>
        </p:spPr>
      </p:pic>
      <p:pic>
        <p:nvPicPr>
          <p:cNvPr id="7169" name="Picture 1">
            <a:extLst>
              <a:ext uri="{FF2B5EF4-FFF2-40B4-BE49-F238E27FC236}">
                <a16:creationId xmlns:a16="http://schemas.microsoft.com/office/drawing/2014/main" id="{25055362-621C-4294-9EFA-7116512E17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3400" y="1114424"/>
            <a:ext cx="3822781" cy="229950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4">
            <a:extLst>
              <a:ext uri="{FF2B5EF4-FFF2-40B4-BE49-F238E27FC236}">
                <a16:creationId xmlns:a16="http://schemas.microsoft.com/office/drawing/2014/main" id="{0D95AFB8-8109-4574-9FE7-5620E6BB87C2}"/>
              </a:ext>
            </a:extLst>
          </p:cNvPr>
          <p:cNvSpPr>
            <a:spLocks noChangeArrowheads="1"/>
          </p:cNvSpPr>
          <p:nvPr/>
        </p:nvSpPr>
        <p:spPr bwMode="auto">
          <a:xfrm>
            <a:off x="624840" y="2959110"/>
            <a:ext cx="10942320"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667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66700" algn="l" defTabSz="914400" rtl="0" eaLnBrk="0" fontAlgn="base" latinLnBrk="0" hangingPunct="0">
              <a:lnSpc>
                <a:spcPct val="100000"/>
              </a:lnSpc>
              <a:spcBef>
                <a:spcPct val="0"/>
              </a:spcBef>
              <a:spcAft>
                <a:spcPct val="0"/>
              </a:spcAft>
              <a:buClrTx/>
              <a:buSzTx/>
              <a:buFontTx/>
              <a:buNone/>
              <a:tabLst/>
            </a:pPr>
            <a:endParaRPr kumimoji="0" lang="zh-CN" altLang="zh-CN" sz="2800" b="0" i="0" u="none" strike="noStrike" cap="none" normalizeH="0" baseline="0" dirty="0">
              <a:ln>
                <a:noFill/>
              </a:ln>
              <a:solidFill>
                <a:schemeClr val="tx1"/>
              </a:solidFill>
              <a:effectLst/>
            </a:endParaRPr>
          </a:p>
          <a:p>
            <a:pPr marL="0" marR="0" lvl="0" indent="266700" algn="l"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读美国本土农业带分布和法国农业分布图。分析两者发展乳畜业有利的共同社会经济条件。（</a:t>
            </a:r>
            <a:r>
              <a:rPr kumimoji="0" lang="en-US"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a:t>
            </a: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分）</a:t>
            </a:r>
            <a:endParaRPr kumimoji="0" lang="en-US" altLang="zh-CN"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p>
            <a:pPr marL="0" marR="0" lvl="0" indent="266700" algn="l" defTabSz="914400" rtl="0" eaLnBrk="0" fontAlgn="base" latinLnBrk="0" hangingPunct="0">
              <a:lnSpc>
                <a:spcPct val="100000"/>
              </a:lnSpc>
              <a:spcBef>
                <a:spcPct val="0"/>
              </a:spcBef>
              <a:spcAft>
                <a:spcPct val="0"/>
              </a:spcAft>
              <a:buClrTx/>
              <a:buSzTx/>
              <a:buFontTx/>
              <a:buNone/>
              <a:tabLst/>
            </a:pPr>
            <a:endParaRPr kumimoji="0" lang="en-US" altLang="zh-CN" sz="2800" b="0" i="0" u="none" strike="noStrike" cap="none" normalizeH="0" baseline="0" dirty="0">
              <a:ln>
                <a:noFill/>
              </a:ln>
              <a:solidFill>
                <a:schemeClr val="tx1"/>
              </a:solidFill>
              <a:effectLst/>
            </a:endParaRPr>
          </a:p>
          <a:p>
            <a:pPr marL="0" marR="0" lvl="0" indent="266700" algn="l" defTabSz="914400" rtl="0" eaLnBrk="0" fontAlgn="base" latinLnBrk="0" hangingPunct="0">
              <a:lnSpc>
                <a:spcPct val="100000"/>
              </a:lnSpc>
              <a:spcBef>
                <a:spcPct val="0"/>
              </a:spcBef>
              <a:spcAft>
                <a:spcPct val="0"/>
              </a:spcAft>
              <a:buClrTx/>
              <a:buSzTx/>
              <a:buFontTx/>
              <a:buNone/>
              <a:tabLst/>
            </a:pPr>
            <a:endParaRPr lang="en-US" altLang="zh-CN" sz="2800" dirty="0"/>
          </a:p>
          <a:p>
            <a:pPr marL="0" marR="0" lvl="0" indent="266700" algn="l" defTabSz="914400" rtl="0" eaLnBrk="0" fontAlgn="base" latinLnBrk="0" hangingPunct="0">
              <a:lnSpc>
                <a:spcPct val="100000"/>
              </a:lnSpc>
              <a:spcBef>
                <a:spcPct val="0"/>
              </a:spcBef>
              <a:spcAft>
                <a:spcPct val="0"/>
              </a:spcAft>
              <a:buClrTx/>
              <a:buSzTx/>
              <a:buFontTx/>
              <a:buNone/>
              <a:tabLst/>
            </a:pPr>
            <a:endParaRPr kumimoji="0" lang="zh-CN" altLang="en-US" sz="2800" b="0" i="0" u="none" strike="noStrike" cap="none" normalizeH="0" baseline="0" dirty="0">
              <a:ln>
                <a:noFill/>
              </a:ln>
              <a:solidFill>
                <a:schemeClr val="tx1"/>
              </a:solidFill>
              <a:effectLst/>
            </a:endParaRPr>
          </a:p>
          <a:p>
            <a:pPr marL="0" marR="0" lvl="0" indent="266700" algn="l" defTabSz="914400" rtl="0" eaLnBrk="0" fontAlgn="base" latinLnBrk="0" hangingPunct="0">
              <a:lnSpc>
                <a:spcPct val="100000"/>
              </a:lnSpc>
              <a:spcBef>
                <a:spcPct val="0"/>
              </a:spcBef>
              <a:spcAft>
                <a:spcPct val="0"/>
              </a:spcAft>
              <a:buClrTx/>
              <a:buSzTx/>
              <a:buFontTx/>
              <a:buNone/>
              <a:tabLst/>
            </a:pP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结论一：</a:t>
            </a:r>
            <a:r>
              <a:rPr kumimoji="0" lang="zh-CN" altLang="en-US" sz="2800" b="0" i="0" u="sng"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a:t>
            </a:r>
            <a:r>
              <a:rPr kumimoji="0" lang="zh-CN" altLang="en-US" sz="2800" b="0" i="0" u="sng"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r>
              <a:rPr kumimoji="0" lang="zh-CN" altLang="en-US" sz="2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影响农业发展和布局。</a:t>
            </a:r>
            <a:endParaRPr kumimoji="0" lang="zh-CN" altLang="en-US" sz="2800" b="0" i="0" u="none" strike="noStrike" cap="none" normalizeH="0" baseline="0" dirty="0">
              <a:ln>
                <a:noFill/>
              </a:ln>
              <a:solidFill>
                <a:schemeClr val="tx1"/>
              </a:solidFill>
              <a:effectLst/>
            </a:endParaRPr>
          </a:p>
        </p:txBody>
      </p:sp>
      <p:sp>
        <p:nvSpPr>
          <p:cNvPr id="6" name="矩形 5">
            <a:extLst>
              <a:ext uri="{FF2B5EF4-FFF2-40B4-BE49-F238E27FC236}">
                <a16:creationId xmlns:a16="http://schemas.microsoft.com/office/drawing/2014/main" id="{A09A5FAD-D964-4B19-956A-4FF1AE7DEE22}"/>
              </a:ext>
            </a:extLst>
          </p:cNvPr>
          <p:cNvSpPr/>
          <p:nvPr/>
        </p:nvSpPr>
        <p:spPr>
          <a:xfrm>
            <a:off x="111760" y="122535"/>
            <a:ext cx="12156643" cy="707886"/>
          </a:xfrm>
          <a:prstGeom prst="rect">
            <a:avLst/>
          </a:prstGeom>
          <a:noFill/>
        </p:spPr>
        <p:txBody>
          <a:bodyPr wrap="square" lIns="91440" tIns="45720" rIns="91440" bIns="45720">
            <a:spAutoFit/>
          </a:bodyPr>
          <a:lstStyle/>
          <a:p>
            <a:pPr algn="just">
              <a:spcAft>
                <a:spcPts val="0"/>
              </a:spcAft>
            </a:pPr>
            <a:r>
              <a:rPr lang="zh-CN" altLang="zh-CN" sz="4000" b="1" i="1" kern="100" dirty="0">
                <a:ln w="22225">
                  <a:solidFill>
                    <a:schemeClr val="accent2"/>
                  </a:solidFill>
                  <a:prstDash val="solid"/>
                </a:ln>
                <a:solidFill>
                  <a:schemeClr val="accent2">
                    <a:lumMod val="40000"/>
                    <a:lumOff val="60000"/>
                  </a:schemeClr>
                </a:solidFill>
                <a:latin typeface="Times New Roman" panose="02020603050405020304" pitchFamily="18" charset="0"/>
                <a:ea typeface="宋体" panose="02010600030101010101" pitchFamily="2" charset="-122"/>
              </a:rPr>
              <a:t>影响农业发展和布局的因素探究</a:t>
            </a:r>
            <a:r>
              <a:rPr lang="en-US" altLang="zh-CN" sz="4000" b="1" i="1" kern="100" dirty="0">
                <a:ln w="22225">
                  <a:solidFill>
                    <a:schemeClr val="accent2"/>
                  </a:solidFill>
                  <a:prstDash val="solid"/>
                </a:ln>
                <a:solidFill>
                  <a:schemeClr val="accent2">
                    <a:lumMod val="40000"/>
                    <a:lumOff val="60000"/>
                  </a:schemeClr>
                </a:solidFill>
                <a:latin typeface="Times New Roman" panose="02020603050405020304" pitchFamily="18" charset="0"/>
                <a:ea typeface="宋体" panose="02010600030101010101" pitchFamily="2" charset="-122"/>
              </a:rPr>
              <a:t>——</a:t>
            </a:r>
            <a:r>
              <a:rPr lang="zh-CN" altLang="en-US" sz="4000" b="1" i="1" kern="100" dirty="0">
                <a:ln w="22225">
                  <a:solidFill>
                    <a:schemeClr val="accent2"/>
                  </a:solidFill>
                  <a:prstDash val="solid"/>
                </a:ln>
                <a:solidFill>
                  <a:schemeClr val="accent2">
                    <a:lumMod val="40000"/>
                    <a:lumOff val="60000"/>
                  </a:schemeClr>
                </a:solidFill>
                <a:latin typeface="Times New Roman" panose="02020603050405020304" pitchFamily="18" charset="0"/>
                <a:ea typeface="宋体" panose="02010600030101010101" pitchFamily="2" charset="-122"/>
              </a:rPr>
              <a:t>社会经济</a:t>
            </a:r>
            <a:endParaRPr lang="zh-CN" altLang="zh-CN" sz="4000" b="1" kern="100" dirty="0">
              <a:ln w="22225">
                <a:solidFill>
                  <a:schemeClr val="accent2"/>
                </a:solidFill>
                <a:prstDash val="solid"/>
              </a:ln>
              <a:solidFill>
                <a:schemeClr val="accent2">
                  <a:lumMod val="40000"/>
                  <a:lumOff val="60000"/>
                </a:schemeClr>
              </a:solidFill>
              <a:latin typeface="Times New Roman" panose="02020603050405020304" pitchFamily="18" charset="0"/>
              <a:ea typeface="宋体" panose="02010600030101010101" pitchFamily="2" charset="-122"/>
            </a:endParaRPr>
          </a:p>
        </p:txBody>
      </p:sp>
      <p:sp>
        <p:nvSpPr>
          <p:cNvPr id="4" name="矩形 3">
            <a:extLst>
              <a:ext uri="{FF2B5EF4-FFF2-40B4-BE49-F238E27FC236}">
                <a16:creationId xmlns:a16="http://schemas.microsoft.com/office/drawing/2014/main" id="{F4FFE134-3116-4E15-874B-7CF88675F8CA}"/>
              </a:ext>
            </a:extLst>
          </p:cNvPr>
          <p:cNvSpPr/>
          <p:nvPr/>
        </p:nvSpPr>
        <p:spPr>
          <a:xfrm>
            <a:off x="1198880" y="4263737"/>
            <a:ext cx="9499600" cy="954107"/>
          </a:xfrm>
          <a:prstGeom prst="rect">
            <a:avLst/>
          </a:prstGeom>
        </p:spPr>
        <p:txBody>
          <a:bodyPr wrap="square">
            <a:spAutoFit/>
          </a:bodyPr>
          <a:lstStyle/>
          <a:p>
            <a:r>
              <a:rPr lang="zh-CN" altLang="en-US" sz="2800" b="1" dirty="0">
                <a:solidFill>
                  <a:srgbClr val="0000FF"/>
                </a:solidFill>
                <a:latin typeface="黑体" panose="02010609060101010101" pitchFamily="49" charset="-122"/>
                <a:ea typeface="黑体" panose="02010609060101010101" pitchFamily="49" charset="-122"/>
              </a:rPr>
              <a:t>人口城市密集，且人们的饮食以乳肉为主，消费</a:t>
            </a:r>
            <a:r>
              <a:rPr lang="zh-CN" altLang="en-US" sz="2800" b="1" dirty="0">
                <a:solidFill>
                  <a:srgbClr val="FF0000"/>
                </a:solidFill>
                <a:latin typeface="黑体" panose="02010609060101010101" pitchFamily="49" charset="-122"/>
                <a:ea typeface="黑体" panose="02010609060101010101" pitchFamily="49" charset="-122"/>
              </a:rPr>
              <a:t>市场</a:t>
            </a:r>
            <a:r>
              <a:rPr lang="zh-CN" altLang="en-US" sz="2800" b="1" dirty="0">
                <a:solidFill>
                  <a:srgbClr val="0000FF"/>
                </a:solidFill>
                <a:latin typeface="黑体" panose="02010609060101010101" pitchFamily="49" charset="-122"/>
                <a:ea typeface="黑体" panose="02010609060101010101" pitchFamily="49" charset="-122"/>
              </a:rPr>
              <a:t>广阔；</a:t>
            </a:r>
            <a:r>
              <a:rPr lang="zh-CN" altLang="en-US" sz="2800" b="1" dirty="0">
                <a:solidFill>
                  <a:srgbClr val="FF0000"/>
                </a:solidFill>
                <a:latin typeface="黑体" panose="02010609060101010101" pitchFamily="49" charset="-122"/>
                <a:ea typeface="黑体" panose="02010609060101010101" pitchFamily="49" charset="-122"/>
              </a:rPr>
              <a:t>交通</a:t>
            </a:r>
            <a:r>
              <a:rPr lang="zh-CN" altLang="en-US" sz="2800" b="1" dirty="0">
                <a:solidFill>
                  <a:srgbClr val="0000FF"/>
                </a:solidFill>
                <a:latin typeface="黑体" panose="02010609060101010101" pitchFamily="49" charset="-122"/>
                <a:ea typeface="黑体" panose="02010609060101010101" pitchFamily="49" charset="-122"/>
              </a:rPr>
              <a:t>便利，便于乳肉产品的运输。</a:t>
            </a:r>
            <a:endParaRPr lang="zh-CN" altLang="en-US" sz="2800" dirty="0">
              <a:latin typeface="黑体" panose="02010609060101010101" pitchFamily="49" charset="-122"/>
              <a:ea typeface="黑体" panose="02010609060101010101" pitchFamily="49" charset="-122"/>
            </a:endParaRPr>
          </a:p>
        </p:txBody>
      </p:sp>
      <p:sp>
        <p:nvSpPr>
          <p:cNvPr id="5" name="矩形 4">
            <a:extLst>
              <a:ext uri="{FF2B5EF4-FFF2-40B4-BE49-F238E27FC236}">
                <a16:creationId xmlns:a16="http://schemas.microsoft.com/office/drawing/2014/main" id="{DF5B7121-DB41-4952-B262-30F678176421}"/>
              </a:ext>
            </a:extLst>
          </p:cNvPr>
          <p:cNvSpPr/>
          <p:nvPr/>
        </p:nvSpPr>
        <p:spPr>
          <a:xfrm>
            <a:off x="1670685" y="5099953"/>
            <a:ext cx="1576072" cy="923330"/>
          </a:xfrm>
          <a:prstGeom prst="rect">
            <a:avLst/>
          </a:prstGeom>
          <a:noFill/>
        </p:spPr>
        <p:txBody>
          <a:bodyPr wrap="none" lIns="91440" tIns="45720" rIns="91440" bIns="45720">
            <a:spAutoFit/>
          </a:bodyPr>
          <a:lstStyle/>
          <a:p>
            <a:pPr algn="ctr"/>
            <a:r>
              <a:rPr lang="zh-CN" altLang="en-US" sz="5400" b="1" cap="none" spc="0" dirty="0">
                <a:ln w="12700">
                  <a:solidFill>
                    <a:schemeClr val="accent1"/>
                  </a:solidFill>
                  <a:prstDash val="solid"/>
                </a:ln>
                <a:solidFill>
                  <a:srgbClr val="0099FF"/>
                </a:solidFill>
                <a:effectLst>
                  <a:outerShdw dist="38100" dir="2640000" algn="bl" rotWithShape="0">
                    <a:schemeClr val="accent1"/>
                  </a:outerShdw>
                </a:effectLst>
              </a:rPr>
              <a:t>市场</a:t>
            </a:r>
          </a:p>
        </p:txBody>
      </p:sp>
      <p:sp>
        <p:nvSpPr>
          <p:cNvPr id="9" name="矩形 8">
            <a:extLst>
              <a:ext uri="{FF2B5EF4-FFF2-40B4-BE49-F238E27FC236}">
                <a16:creationId xmlns:a16="http://schemas.microsoft.com/office/drawing/2014/main" id="{F89C1A7F-4A57-460F-A260-077BDCD770EA}"/>
              </a:ext>
            </a:extLst>
          </p:cNvPr>
          <p:cNvSpPr/>
          <p:nvPr/>
        </p:nvSpPr>
        <p:spPr>
          <a:xfrm>
            <a:off x="3357247" y="5099953"/>
            <a:ext cx="1576072" cy="923330"/>
          </a:xfrm>
          <a:prstGeom prst="rect">
            <a:avLst/>
          </a:prstGeom>
          <a:noFill/>
        </p:spPr>
        <p:txBody>
          <a:bodyPr wrap="none" lIns="91440" tIns="45720" rIns="91440" bIns="45720">
            <a:spAutoFit/>
          </a:bodyPr>
          <a:lstStyle/>
          <a:p>
            <a:pPr algn="ctr"/>
            <a:r>
              <a:rPr lang="zh-CN" altLang="en-US" sz="5400" b="1" cap="none" spc="0" dirty="0">
                <a:ln w="12700">
                  <a:solidFill>
                    <a:schemeClr val="accent1"/>
                  </a:solidFill>
                  <a:prstDash val="solid"/>
                </a:ln>
                <a:solidFill>
                  <a:srgbClr val="0099FF"/>
                </a:solidFill>
                <a:effectLst>
                  <a:outerShdw dist="38100" dir="2640000" algn="bl" rotWithShape="0">
                    <a:schemeClr val="accent1"/>
                  </a:outerShdw>
                </a:effectLst>
              </a:rPr>
              <a:t>交通</a:t>
            </a:r>
          </a:p>
        </p:txBody>
      </p:sp>
    </p:spTree>
    <p:extLst>
      <p:ext uri="{BB962C8B-B14F-4D97-AF65-F5344CB8AC3E}">
        <p14:creationId xmlns:p14="http://schemas.microsoft.com/office/powerpoint/2010/main" val="1347617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ppt_x"/>
                                          </p:val>
                                        </p:tav>
                                        <p:tav tm="100000">
                                          <p:val>
                                            <p:strVal val="#ppt_x"/>
                                          </p:val>
                                        </p:tav>
                                      </p:tavLst>
                                    </p:anim>
                                    <p:anim calcmode="lin" valueType="num">
                                      <p:cBhvr additive="base">
                                        <p:cTn id="19"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9"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337</TotalTime>
  <Words>1414</Words>
  <Application>Microsoft Office PowerPoint</Application>
  <PresentationFormat>宽屏</PresentationFormat>
  <Paragraphs>167</Paragraphs>
  <Slides>19</Slides>
  <Notes>1</Notes>
  <HiddenSlides>0</HiddenSlides>
  <MMClips>0</MMClips>
  <ScaleCrop>false</ScaleCrop>
  <HeadingPairs>
    <vt:vector size="6" baseType="variant">
      <vt:variant>
        <vt:lpstr>已用的字体</vt:lpstr>
      </vt:variant>
      <vt:variant>
        <vt:i4>7</vt:i4>
      </vt:variant>
      <vt:variant>
        <vt:lpstr>主题</vt:lpstr>
      </vt:variant>
      <vt:variant>
        <vt:i4>3</vt:i4>
      </vt:variant>
      <vt:variant>
        <vt:lpstr>幻灯片标题</vt:lpstr>
      </vt:variant>
      <vt:variant>
        <vt:i4>19</vt:i4>
      </vt:variant>
    </vt:vector>
  </HeadingPairs>
  <TitlesOfParts>
    <vt:vector size="29" baseType="lpstr">
      <vt:lpstr>等线</vt:lpstr>
      <vt:lpstr>等线 Light</vt:lpstr>
      <vt:lpstr>黑体</vt:lpstr>
      <vt:lpstr>宋体</vt:lpstr>
      <vt:lpstr>Arial</vt:lpstr>
      <vt:lpstr>Times New Roman</vt:lpstr>
      <vt:lpstr>Verdana</vt:lpstr>
      <vt:lpstr>Office 主题​​</vt:lpstr>
      <vt:lpstr>默认设计模板</vt:lpstr>
      <vt:lpstr>1_默认设计模板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苗 国强</dc:creator>
  <cp:lastModifiedBy>苗 国强</cp:lastModifiedBy>
  <cp:revision>15</cp:revision>
  <dcterms:created xsi:type="dcterms:W3CDTF">2020-04-23T03:06:43Z</dcterms:created>
  <dcterms:modified xsi:type="dcterms:W3CDTF">2020-04-23T08:44:39Z</dcterms:modified>
</cp:coreProperties>
</file>

<file path=docProps/thumbnail.jpeg>
</file>